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66" r:id="rId2"/>
    <p:sldId id="258" r:id="rId3"/>
    <p:sldId id="259" r:id="rId4"/>
    <p:sldId id="260" r:id="rId5"/>
    <p:sldId id="257" r:id="rId6"/>
    <p:sldId id="261" r:id="rId7"/>
    <p:sldId id="262" r:id="rId8"/>
    <p:sldId id="263" r:id="rId9"/>
    <p:sldId id="264" r:id="rId10"/>
    <p:sldId id="265" r:id="rId11"/>
    <p:sldId id="256" r:id="rId12"/>
    <p:sldId id="277" r:id="rId13"/>
    <p:sldId id="267" r:id="rId14"/>
    <p:sldId id="278" r:id="rId15"/>
    <p:sldId id="268" r:id="rId16"/>
    <p:sldId id="279" r:id="rId17"/>
    <p:sldId id="269" r:id="rId18"/>
    <p:sldId id="280" r:id="rId19"/>
    <p:sldId id="270" r:id="rId20"/>
    <p:sldId id="281" r:id="rId21"/>
    <p:sldId id="271" r:id="rId22"/>
    <p:sldId id="285" r:id="rId23"/>
    <p:sldId id="272" r:id="rId24"/>
    <p:sldId id="283" r:id="rId25"/>
    <p:sldId id="273" r:id="rId26"/>
    <p:sldId id="284" r:id="rId27"/>
    <p:sldId id="274" r:id="rId28"/>
    <p:sldId id="289" r:id="rId29"/>
    <p:sldId id="275" r:id="rId30"/>
    <p:sldId id="286" r:id="rId31"/>
    <p:sldId id="276" r:id="rId32"/>
    <p:sldId id="287" r:id="rId33"/>
    <p:sldId id="288"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FFCC00"/>
    <a:srgbClr val="663300"/>
    <a:srgbClr val="FF3300"/>
    <a:srgbClr val="CCFF66"/>
    <a:srgbClr val="FFCC66"/>
    <a:srgbClr val="FFFF66"/>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356" y="-32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C1B310-8425-4CBA-A76D-DED58CA9C47F}" type="datetimeFigureOut">
              <a:rPr lang="en-GB" smtClean="0"/>
              <a:t>18/08/2017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47D5D6-9179-4DC0-BF53-C3EE080FFC0F}" type="slidenum">
              <a:rPr lang="en-GB" smtClean="0"/>
              <a:t>‹#›</a:t>
            </a:fld>
            <a:endParaRPr lang="en-GB"/>
          </a:p>
        </p:txBody>
      </p:sp>
    </p:spTree>
    <p:extLst>
      <p:ext uri="{BB962C8B-B14F-4D97-AF65-F5344CB8AC3E}">
        <p14:creationId xmlns:p14="http://schemas.microsoft.com/office/powerpoint/2010/main" val="2002394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47D5D6-9179-4DC0-BF53-C3EE080FFC0F}" type="slidenum">
              <a:rPr lang="en-GB" smtClean="0"/>
              <a:t>3</a:t>
            </a:fld>
            <a:endParaRPr lang="en-GB"/>
          </a:p>
        </p:txBody>
      </p:sp>
    </p:spTree>
    <p:extLst>
      <p:ext uri="{BB962C8B-B14F-4D97-AF65-F5344CB8AC3E}">
        <p14:creationId xmlns:p14="http://schemas.microsoft.com/office/powerpoint/2010/main" val="3169829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0D6EEF3-1562-4AD3-9F48-510EAC9DBCF8}" type="datetimeFigureOut">
              <a:rPr lang="en-GB" smtClean="0"/>
              <a:t>18/08/2017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A4770E-4B7D-483A-BA7A-3C9B04173BB3}" type="slidenum">
              <a:rPr lang="en-GB" smtClean="0"/>
              <a:t>‹#›</a:t>
            </a:fld>
            <a:endParaRPr lang="en-GB"/>
          </a:p>
        </p:txBody>
      </p:sp>
    </p:spTree>
    <p:extLst>
      <p:ext uri="{BB962C8B-B14F-4D97-AF65-F5344CB8AC3E}">
        <p14:creationId xmlns:p14="http://schemas.microsoft.com/office/powerpoint/2010/main" val="214588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0D6EEF3-1562-4AD3-9F48-510EAC9DBCF8}" type="datetimeFigureOut">
              <a:rPr lang="en-GB" smtClean="0"/>
              <a:t>18/08/2017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A4770E-4B7D-483A-BA7A-3C9B04173BB3}" type="slidenum">
              <a:rPr lang="en-GB" smtClean="0"/>
              <a:t>‹#›</a:t>
            </a:fld>
            <a:endParaRPr lang="en-GB"/>
          </a:p>
        </p:txBody>
      </p:sp>
    </p:spTree>
    <p:extLst>
      <p:ext uri="{BB962C8B-B14F-4D97-AF65-F5344CB8AC3E}">
        <p14:creationId xmlns:p14="http://schemas.microsoft.com/office/powerpoint/2010/main" val="1957887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0D6EEF3-1562-4AD3-9F48-510EAC9DBCF8}" type="datetimeFigureOut">
              <a:rPr lang="en-GB" smtClean="0"/>
              <a:t>18/08/2017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A4770E-4B7D-483A-BA7A-3C9B04173BB3}" type="slidenum">
              <a:rPr lang="en-GB" smtClean="0"/>
              <a:t>‹#›</a:t>
            </a:fld>
            <a:endParaRPr lang="en-GB"/>
          </a:p>
        </p:txBody>
      </p:sp>
    </p:spTree>
    <p:extLst>
      <p:ext uri="{BB962C8B-B14F-4D97-AF65-F5344CB8AC3E}">
        <p14:creationId xmlns:p14="http://schemas.microsoft.com/office/powerpoint/2010/main" val="3234466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0D6EEF3-1562-4AD3-9F48-510EAC9DBCF8}" type="datetimeFigureOut">
              <a:rPr lang="en-GB" smtClean="0"/>
              <a:t>18/08/2017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A4770E-4B7D-483A-BA7A-3C9B04173BB3}" type="slidenum">
              <a:rPr lang="en-GB" smtClean="0"/>
              <a:t>‹#›</a:t>
            </a:fld>
            <a:endParaRPr lang="en-GB"/>
          </a:p>
        </p:txBody>
      </p:sp>
    </p:spTree>
    <p:extLst>
      <p:ext uri="{BB962C8B-B14F-4D97-AF65-F5344CB8AC3E}">
        <p14:creationId xmlns:p14="http://schemas.microsoft.com/office/powerpoint/2010/main" val="4131943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D6EEF3-1562-4AD3-9F48-510EAC9DBCF8}" type="datetimeFigureOut">
              <a:rPr lang="en-GB" smtClean="0"/>
              <a:t>18/08/2017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A4770E-4B7D-483A-BA7A-3C9B04173BB3}" type="slidenum">
              <a:rPr lang="en-GB" smtClean="0"/>
              <a:t>‹#›</a:t>
            </a:fld>
            <a:endParaRPr lang="en-GB"/>
          </a:p>
        </p:txBody>
      </p:sp>
    </p:spTree>
    <p:extLst>
      <p:ext uri="{BB962C8B-B14F-4D97-AF65-F5344CB8AC3E}">
        <p14:creationId xmlns:p14="http://schemas.microsoft.com/office/powerpoint/2010/main" val="3581569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0D6EEF3-1562-4AD3-9F48-510EAC9DBCF8}" type="datetimeFigureOut">
              <a:rPr lang="en-GB" smtClean="0"/>
              <a:t>18/08/2017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CA4770E-4B7D-483A-BA7A-3C9B04173BB3}" type="slidenum">
              <a:rPr lang="en-GB" smtClean="0"/>
              <a:t>‹#›</a:t>
            </a:fld>
            <a:endParaRPr lang="en-GB"/>
          </a:p>
        </p:txBody>
      </p:sp>
    </p:spTree>
    <p:extLst>
      <p:ext uri="{BB962C8B-B14F-4D97-AF65-F5344CB8AC3E}">
        <p14:creationId xmlns:p14="http://schemas.microsoft.com/office/powerpoint/2010/main" val="2174582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0D6EEF3-1562-4AD3-9F48-510EAC9DBCF8}" type="datetimeFigureOut">
              <a:rPr lang="en-GB" smtClean="0"/>
              <a:t>18/08/2017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CA4770E-4B7D-483A-BA7A-3C9B04173BB3}" type="slidenum">
              <a:rPr lang="en-GB" smtClean="0"/>
              <a:t>‹#›</a:t>
            </a:fld>
            <a:endParaRPr lang="en-GB"/>
          </a:p>
        </p:txBody>
      </p:sp>
    </p:spTree>
    <p:extLst>
      <p:ext uri="{BB962C8B-B14F-4D97-AF65-F5344CB8AC3E}">
        <p14:creationId xmlns:p14="http://schemas.microsoft.com/office/powerpoint/2010/main" val="3880514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0D6EEF3-1562-4AD3-9F48-510EAC9DBCF8}" type="datetimeFigureOut">
              <a:rPr lang="en-GB" smtClean="0"/>
              <a:t>18/08/2017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CA4770E-4B7D-483A-BA7A-3C9B04173BB3}" type="slidenum">
              <a:rPr lang="en-GB" smtClean="0"/>
              <a:t>‹#›</a:t>
            </a:fld>
            <a:endParaRPr lang="en-GB"/>
          </a:p>
        </p:txBody>
      </p:sp>
    </p:spTree>
    <p:extLst>
      <p:ext uri="{BB962C8B-B14F-4D97-AF65-F5344CB8AC3E}">
        <p14:creationId xmlns:p14="http://schemas.microsoft.com/office/powerpoint/2010/main" val="3590026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D6EEF3-1562-4AD3-9F48-510EAC9DBCF8}" type="datetimeFigureOut">
              <a:rPr lang="en-GB" smtClean="0"/>
              <a:t>18/08/2017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CA4770E-4B7D-483A-BA7A-3C9B04173BB3}" type="slidenum">
              <a:rPr lang="en-GB" smtClean="0"/>
              <a:t>‹#›</a:t>
            </a:fld>
            <a:endParaRPr lang="en-GB"/>
          </a:p>
        </p:txBody>
      </p:sp>
    </p:spTree>
    <p:extLst>
      <p:ext uri="{BB962C8B-B14F-4D97-AF65-F5344CB8AC3E}">
        <p14:creationId xmlns:p14="http://schemas.microsoft.com/office/powerpoint/2010/main" val="2102559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D6EEF3-1562-4AD3-9F48-510EAC9DBCF8}" type="datetimeFigureOut">
              <a:rPr lang="en-GB" smtClean="0"/>
              <a:t>18/08/2017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CA4770E-4B7D-483A-BA7A-3C9B04173BB3}" type="slidenum">
              <a:rPr lang="en-GB" smtClean="0"/>
              <a:t>‹#›</a:t>
            </a:fld>
            <a:endParaRPr lang="en-GB"/>
          </a:p>
        </p:txBody>
      </p:sp>
    </p:spTree>
    <p:extLst>
      <p:ext uri="{BB962C8B-B14F-4D97-AF65-F5344CB8AC3E}">
        <p14:creationId xmlns:p14="http://schemas.microsoft.com/office/powerpoint/2010/main" val="3884640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D6EEF3-1562-4AD3-9F48-510EAC9DBCF8}" type="datetimeFigureOut">
              <a:rPr lang="en-GB" smtClean="0"/>
              <a:t>18/08/2017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CA4770E-4B7D-483A-BA7A-3C9B04173BB3}" type="slidenum">
              <a:rPr lang="en-GB" smtClean="0"/>
              <a:t>‹#›</a:t>
            </a:fld>
            <a:endParaRPr lang="en-GB"/>
          </a:p>
        </p:txBody>
      </p:sp>
    </p:spTree>
    <p:extLst>
      <p:ext uri="{BB962C8B-B14F-4D97-AF65-F5344CB8AC3E}">
        <p14:creationId xmlns:p14="http://schemas.microsoft.com/office/powerpoint/2010/main" val="3492684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D6EEF3-1562-4AD3-9F48-510EAC9DBCF8}" type="datetimeFigureOut">
              <a:rPr lang="en-GB" smtClean="0"/>
              <a:t>18/08/2017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A4770E-4B7D-483A-BA7A-3C9B04173BB3}" type="slidenum">
              <a:rPr lang="en-GB" smtClean="0"/>
              <a:t>‹#›</a:t>
            </a:fld>
            <a:endParaRPr lang="en-GB"/>
          </a:p>
        </p:txBody>
      </p:sp>
    </p:spTree>
    <p:extLst>
      <p:ext uri="{BB962C8B-B14F-4D97-AF65-F5344CB8AC3E}">
        <p14:creationId xmlns:p14="http://schemas.microsoft.com/office/powerpoint/2010/main" val="30733162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5.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microsoft.com/office/2007/relationships/hdphoto" Target="../media/hdphoto12.wdp"/><Relationship Id="rId13" Type="http://schemas.microsoft.com/office/2007/relationships/hdphoto" Target="../media/hdphoto14.wdp"/><Relationship Id="rId18" Type="http://schemas.openxmlformats.org/officeDocument/2006/relationships/image" Target="../media/image37.gif"/><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33.png"/><Relationship Id="rId17" Type="http://schemas.openxmlformats.org/officeDocument/2006/relationships/image" Target="../media/image36.gif"/><Relationship Id="rId2" Type="http://schemas.openxmlformats.org/officeDocument/2006/relationships/image" Target="../media/image27.jpeg"/><Relationship Id="rId16" Type="http://schemas.openxmlformats.org/officeDocument/2006/relationships/image" Target="../media/image35.gif"/><Relationship Id="rId1" Type="http://schemas.openxmlformats.org/officeDocument/2006/relationships/slideLayout" Target="../slideLayouts/slideLayout1.xml"/><Relationship Id="rId6" Type="http://schemas.microsoft.com/office/2007/relationships/hdphoto" Target="../media/hdphoto11.wdp"/><Relationship Id="rId11" Type="http://schemas.microsoft.com/office/2007/relationships/hdphoto" Target="../media/hdphoto13.wdp"/><Relationship Id="rId5" Type="http://schemas.openxmlformats.org/officeDocument/2006/relationships/image" Target="../media/image29.png"/><Relationship Id="rId15" Type="http://schemas.microsoft.com/office/2007/relationships/hdphoto" Target="../media/hdphoto15.wdp"/><Relationship Id="rId10" Type="http://schemas.openxmlformats.org/officeDocument/2006/relationships/image" Target="../media/image32.png"/><Relationship Id="rId4" Type="http://schemas.microsoft.com/office/2007/relationships/hdphoto" Target="../media/hdphoto10.wdp"/><Relationship Id="rId9" Type="http://schemas.openxmlformats.org/officeDocument/2006/relationships/image" Target="../media/image31.png"/><Relationship Id="rId1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jpeg"/><Relationship Id="rId1" Type="http://schemas.openxmlformats.org/officeDocument/2006/relationships/slideLayout" Target="../slideLayouts/slideLayout1.xml"/><Relationship Id="rId4" Type="http://schemas.microsoft.com/office/2007/relationships/hdphoto" Target="../media/hdphoto17.wdp"/></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jpeg"/><Relationship Id="rId1" Type="http://schemas.openxmlformats.org/officeDocument/2006/relationships/slideLayout" Target="../slideLayouts/slideLayout1.xml"/><Relationship Id="rId4" Type="http://schemas.microsoft.com/office/2007/relationships/hdphoto" Target="../media/hdphoto17.wdp"/></Relationships>
</file>

<file path=ppt/slides/_rels/slide1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4.png"/><Relationship Id="rId5" Type="http://schemas.microsoft.com/office/2007/relationships/hdphoto" Target="../media/hdphoto18.wdp"/><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hdphoto" Target="../media/hdphoto1.wdp"/><Relationship Id="rId7" Type="http://schemas.openxmlformats.org/officeDocument/2006/relationships/hyperlink" Target="http://www.google.co.uk/url?sa=i&amp;rct=j&amp;q=&amp;esrc=s&amp;source=images&amp;cd=&amp;cad=rja&amp;uact=8&amp;ved=0ahUKEwiQ1M2shd7VAhVJrRQKHSULDo8QjRwIBw&amp;url=http://www.pngall.com/branch-png&amp;psig=AFQjCNH8j7o7hG68exBHZvqmwzxtu2NFDg&amp;ust=1503051494942635" TargetMode="Externa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47.png"/><Relationship Id="rId4" Type="http://schemas.openxmlformats.org/officeDocument/2006/relationships/image" Target="../media/image8.png"/><Relationship Id="rId9" Type="http://schemas.openxmlformats.org/officeDocument/2006/relationships/hyperlink" Target="http://www.google.co.uk/url?sa=i&amp;rct=j&amp;q=&amp;esrc=s&amp;source=images&amp;cd=&amp;cad=rja&amp;uact=8&amp;ved=0ahUKEwjhv7rEhd7VAhVBVxQKHeoHB8QQjRwIBw&amp;url=http://www.churchunderthetree.com/&amp;psig=AFQjCNH8j7o7hG68exBHZvqmwzxtu2NFDg&amp;ust=1503051494942635"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hyperlink" Target="http://www.google.co.uk/url?sa=i&amp;rct=j&amp;q=&amp;esrc=s&amp;source=images&amp;cd=&amp;cad=rja&amp;uact=8&amp;ved=0ahUKEwiW3I7QrN7VAhULvRQKHUBrDP8QjRwIBw&amp;url=http://joyreactor.com/post/964264&amp;psig=AFQjCNHVXr6lRK-S3R7o4wclqSq53iYa1A&amp;ust=1503062027853996"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9.wdp"/><Relationship Id="rId7" Type="http://schemas.microsoft.com/office/2007/relationships/hdphoto" Target="../media/hdphoto20.wdp"/><Relationship Id="rId2" Type="http://schemas.openxmlformats.org/officeDocument/2006/relationships/image" Target="../media/image49.jpe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hyperlink" Target="https://www.google.co.uk/url?sa=i&amp;rct=j&amp;q=&amp;esrc=s&amp;source=images&amp;cd=&amp;cad=rja&amp;uact=8&amp;ved=0ahUKEwjD7ciEzNvVAhWFuxQKHaLiBbIQjRwIBw&amp;url=https://www.luccaam.com/perspective/designers-get-10-design-terms-wrong/&amp;psig=AFQjCNF6hvoN0Ihl7U_elojkvHTKF7yFog&amp;ust=1502967374533634"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ahUKEwjnxuTYpd7VAhXCWhQKHS1bBlYQjRwIBw&amp;url=http://aplus.com/a/Carnivorous-Plants-Lure-Prey?no_monetization%3Dtrue&amp;psig=AFQjCNGHC9Gfjn8Bdf9ED8-c6Q_kSivvXA&amp;ust=1503059801739754" TargetMode="External"/><Relationship Id="rId2" Type="http://schemas.openxmlformats.org/officeDocument/2006/relationships/image" Target="../media/image54.gif"/><Relationship Id="rId1" Type="http://schemas.openxmlformats.org/officeDocument/2006/relationships/slideLayout" Target="../slideLayouts/slideLayout2.xml"/><Relationship Id="rId6" Type="http://schemas.openxmlformats.org/officeDocument/2006/relationships/image" Target="../media/image56.gif"/><Relationship Id="rId5" Type="http://schemas.openxmlformats.org/officeDocument/2006/relationships/hyperlink" Target="http://www.google.co.uk/url?sa=i&amp;rct=j&amp;q=&amp;esrc=s&amp;source=images&amp;cd=&amp;cad=rja&amp;uact=8&amp;ved=0ahUKEwjY__SSpt7VAhXMWxQKHQIwCMcQjRwIBw&amp;url=http://sploid.gizmodo.com/watch-a-carnivorous-plant-wrap-itself-around-a-bug-and-1775902395&amp;psig=AFQjCNE-Dz8PuQrnsJqQ07jzUsb81izhEQ&amp;ust=1503060283427569" TargetMode="External"/><Relationship Id="rId4" Type="http://schemas.openxmlformats.org/officeDocument/2006/relationships/image" Target="../media/image55.gif"/></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jpe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5.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3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microsoft.com/office/2007/relationships/hdphoto" Target="../media/hdphoto12.wdp"/><Relationship Id="rId13" Type="http://schemas.microsoft.com/office/2007/relationships/hdphoto" Target="../media/hdphoto14.wdp"/><Relationship Id="rId18" Type="http://schemas.openxmlformats.org/officeDocument/2006/relationships/image" Target="../media/image37.gif"/><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33.png"/><Relationship Id="rId17" Type="http://schemas.openxmlformats.org/officeDocument/2006/relationships/image" Target="../media/image36.gif"/><Relationship Id="rId2" Type="http://schemas.openxmlformats.org/officeDocument/2006/relationships/image" Target="../media/image27.jpeg"/><Relationship Id="rId16" Type="http://schemas.openxmlformats.org/officeDocument/2006/relationships/image" Target="../media/image35.gif"/><Relationship Id="rId1" Type="http://schemas.openxmlformats.org/officeDocument/2006/relationships/slideLayout" Target="../slideLayouts/slideLayout1.xml"/><Relationship Id="rId6" Type="http://schemas.microsoft.com/office/2007/relationships/hdphoto" Target="../media/hdphoto11.wdp"/><Relationship Id="rId11" Type="http://schemas.microsoft.com/office/2007/relationships/hdphoto" Target="../media/hdphoto13.wdp"/><Relationship Id="rId5" Type="http://schemas.openxmlformats.org/officeDocument/2006/relationships/image" Target="../media/image29.png"/><Relationship Id="rId15" Type="http://schemas.microsoft.com/office/2007/relationships/hdphoto" Target="../media/hdphoto15.wdp"/><Relationship Id="rId10" Type="http://schemas.openxmlformats.org/officeDocument/2006/relationships/image" Target="../media/image32.png"/><Relationship Id="rId4" Type="http://schemas.microsoft.com/office/2007/relationships/hdphoto" Target="../media/hdphoto10.wdp"/><Relationship Id="rId9" Type="http://schemas.openxmlformats.org/officeDocument/2006/relationships/image" Target="../media/image31.png"/><Relationship Id="rId1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5.gif"/><Relationship Id="rId7" Type="http://schemas.microsoft.com/office/2007/relationships/hdphoto" Target="../media/hdphoto12.wdp"/><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7.gif"/><Relationship Id="rId4" Type="http://schemas.openxmlformats.org/officeDocument/2006/relationships/image" Target="../media/image36.gif"/></Relationships>
</file>

<file path=ppt/slides/_rels/slide33.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1.wdp"/><Relationship Id="rId7" Type="http://schemas.openxmlformats.org/officeDocument/2006/relationships/hyperlink" Target="http://www.google.co.uk/url?sa=i&amp;rct=j&amp;q=&amp;esrc=s&amp;source=images&amp;cd=&amp;cad=rja&amp;uact=8&amp;ved=0ahUKEwiQ1M2shd7VAhVJrRQKHSULDo8QjRwIBw&amp;url=http://www.pngall.com/branch-png&amp;psig=AFQjCNH8j7o7hG68exBHZvqmwzxtu2NFDg&amp;ust=1503051494942635" TargetMode="Externa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hyperlink" Target="http://www.google.co.uk/url?sa=i&amp;rct=j&amp;q=&amp;esrc=s&amp;source=images&amp;cd=&amp;cad=rja&amp;uact=8&amp;ved=0ahUKEwjhv7rEhd7VAhVBVxQKHeoHB8QQjRwIBw&amp;url=http://www.churchunderthetree.com/&amp;psig=AFQjCNH8j7o7hG68exBHZvqmwzxtu2NFDg&amp;ust=1503051494942635"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www.google.co.uk/url?sa=i&amp;rct=j&amp;q=&amp;esrc=s&amp;source=images&amp;cd=&amp;cad=rja&amp;uact=8&amp;ved=0ahUKEwiauqDAzdvVAhXCVxQKHYn3A-wQjRwIBw&amp;url=http://gallery.yopriceville.com/Free-Clipart-Pictures/Decorative-Elements-PNG/Bamboo_PNG_Image&amp;psig=AFQjCNEAk3A8Je5XkymjI7v9QOHHImDtqQ&amp;ust=1502967721543205" TargetMode="External"/><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www.google.co.uk/url?sa=i&amp;rct=j&amp;q=&amp;esrc=s&amp;source=images&amp;cd=&amp;cad=rja&amp;uact=8&amp;ved=0ahUKEwjD7ciEzNvVAhWFuxQKHaLiBbIQjRwIBw&amp;url=https://www.luccaam.com/perspective/designers-get-10-design-terms-wrong/&amp;psig=AFQjCNF6hvoN0Ihl7U_elojkvHTKF7yFog&amp;ust=1502967374533634" TargetMode="Externa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jpe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7170" name="Picture 2" descr="Image result for durham botanic garden"/>
          <p:cNvPicPr>
            <a:picLocks noChangeAspect="1" noChangeArrowheads="1"/>
          </p:cNvPicPr>
          <p:nvPr/>
        </p:nvPicPr>
        <p:blipFill rotWithShape="1">
          <a:blip r:embed="rId2">
            <a:extLst>
              <a:ext uri="{28A0092B-C50C-407E-A947-70E740481C1C}">
                <a14:useLocalDpi xmlns:a14="http://schemas.microsoft.com/office/drawing/2010/main" val="0"/>
              </a:ext>
            </a:extLst>
          </a:blip>
          <a:srcRect l="11598" r="12902"/>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mage result for leaves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83234" cy="6858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4" descr="Image result for durham university logo png]"/>
          <p:cNvPicPr>
            <a:picLocks noChangeAspect="1" noChangeArrowheads="1"/>
          </p:cNvPicPr>
          <p:nvPr/>
        </p:nvPicPr>
        <p:blipFill>
          <a:blip r:embed="rId4" cstate="email">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3794932" y="2297628"/>
            <a:ext cx="1626144" cy="780331"/>
          </a:xfrm>
          <a:prstGeom prst="rect">
            <a:avLst/>
          </a:prstGeom>
          <a:noFill/>
          <a:effectLst>
            <a:outerShdw blurRad="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9512" y="2870934"/>
            <a:ext cx="8856984" cy="2862322"/>
          </a:xfrm>
          <a:prstGeom prst="rect">
            <a:avLst/>
          </a:prstGeom>
          <a:noFill/>
        </p:spPr>
        <p:txBody>
          <a:bodyPr wrap="square" rtlCol="0">
            <a:spAutoFit/>
          </a:bodyPr>
          <a:lstStyle/>
          <a:p>
            <a:pPr algn="ctr"/>
            <a:r>
              <a:rPr lang="en-GB" sz="6600" dirty="0" smtClean="0">
                <a:solidFill>
                  <a:srgbClr val="CCFF66"/>
                </a:solidFill>
                <a:effectLst>
                  <a:outerShdw blurRad="38100" dist="38100" dir="2700000" algn="tl">
                    <a:srgbClr val="000000"/>
                  </a:outerShdw>
                </a:effectLst>
                <a:latin typeface="Arial Rounded MT Bold" panose="020F0704030504030204" pitchFamily="34" charset="0"/>
              </a:rPr>
              <a:t>Durham Botanic </a:t>
            </a:r>
          </a:p>
          <a:p>
            <a:pPr algn="ctr"/>
            <a:r>
              <a:rPr lang="en-GB" sz="6600" dirty="0" smtClean="0">
                <a:solidFill>
                  <a:srgbClr val="CCFF66"/>
                </a:solidFill>
                <a:effectLst>
                  <a:outerShdw blurRad="38100" dist="38100" dir="2700000" algn="tl">
                    <a:srgbClr val="000000"/>
                  </a:outerShdw>
                </a:effectLst>
                <a:latin typeface="Arial Rounded MT Bold" panose="020F0704030504030204" pitchFamily="34" charset="0"/>
              </a:rPr>
              <a:t>Gardens Quiz</a:t>
            </a:r>
          </a:p>
          <a:p>
            <a:pPr algn="ctr"/>
            <a:r>
              <a:rPr lang="en-GB" sz="4400" dirty="0" smtClean="0">
                <a:solidFill>
                  <a:srgbClr val="CCFF66"/>
                </a:solidFill>
                <a:effectLst>
                  <a:outerShdw blurRad="38100" dist="38100" dir="2700000" algn="tl">
                    <a:srgbClr val="000000"/>
                  </a:outerShdw>
                </a:effectLst>
                <a:latin typeface="Arial Rounded MT Bold" panose="020F0704030504030204" pitchFamily="34" charset="0"/>
              </a:rPr>
              <a:t>Ready?</a:t>
            </a:r>
            <a:endParaRPr lang="en-GB" sz="4400" dirty="0">
              <a:solidFill>
                <a:srgbClr val="CCFF66"/>
              </a:solidFill>
              <a:effectLst>
                <a:outerShdw blurRad="38100" dist="38100" dir="2700000" algn="tl">
                  <a:srgbClr val="000000"/>
                </a:outerShdw>
              </a:effectLst>
              <a:latin typeface="Arial Rounded MT Bold" panose="020F0704030504030204" pitchFamily="34" charset="0"/>
            </a:endParaRPr>
          </a:p>
        </p:txBody>
      </p:sp>
    </p:spTree>
    <p:extLst>
      <p:ext uri="{BB962C8B-B14F-4D97-AF65-F5344CB8AC3E}">
        <p14:creationId xmlns:p14="http://schemas.microsoft.com/office/powerpoint/2010/main" val="1345572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7176"/>
                                        </p:tgtEl>
                                        <p:attrNameLst>
                                          <p:attrName>style.visibility</p:attrName>
                                        </p:attrNameLst>
                                      </p:cBhvr>
                                      <p:to>
                                        <p:strVal val="visible"/>
                                      </p:to>
                                    </p:set>
                                    <p:animEffect transition="in" filter="wheel(1)">
                                      <p:cBhvr>
                                        <p:cTn id="7" dur="2000"/>
                                        <p:tgtEl>
                                          <p:spTgt spid="7176"/>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pic>
        <p:nvPicPr>
          <p:cNvPr id="4" name="Picture 3" descr="\\hudson\qllx12\Mds_Desktop\20170817_095235.jpg"/>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colorTemperature colorTemp="7200"/>
                    </a14:imgEffect>
                    <a14:imgEffect>
                      <a14:saturation sat="160000"/>
                    </a14:imgEffect>
                  </a14:imgLayer>
                </a14:imgProps>
              </a:ex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43808" y="44624"/>
            <a:ext cx="6143025" cy="2677656"/>
          </a:xfrm>
          <a:prstGeom prst="rect">
            <a:avLst/>
          </a:prstGeom>
          <a:noFill/>
        </p:spPr>
        <p:txBody>
          <a:bodyPr wrap="square" rtlCol="0">
            <a:spAutoFit/>
          </a:bodyPr>
          <a:lstStyle/>
          <a:p>
            <a:pPr algn="r"/>
            <a:r>
              <a:rPr lang="en-GB" sz="4400" b="1" dirty="0" smtClean="0">
                <a:solidFill>
                  <a:srgbClr val="92D050"/>
                </a:solidFill>
                <a:effectLst>
                  <a:outerShdw blurRad="38100" dist="38100" dir="2700000" algn="tl">
                    <a:srgbClr val="000000"/>
                  </a:outerShdw>
                </a:effectLst>
                <a:latin typeface="Arial Rounded MT Bold" panose="020F0704030504030204" pitchFamily="34" charset="0"/>
              </a:rPr>
              <a:t>     9. What helps our plants </a:t>
            </a:r>
          </a:p>
          <a:p>
            <a:pPr algn="r"/>
            <a:r>
              <a:rPr lang="en-GB" sz="4400" b="1" dirty="0" smtClean="0">
                <a:solidFill>
                  <a:srgbClr val="92D050"/>
                </a:solidFill>
                <a:effectLst>
                  <a:outerShdw blurRad="38100" dist="38100" dir="2700000" algn="tl">
                    <a:srgbClr val="000000"/>
                  </a:outerShdw>
                </a:effectLst>
                <a:latin typeface="Arial Rounded MT Bold" panose="020F0704030504030204" pitchFamily="34" charset="0"/>
              </a:rPr>
              <a:t>get so big?</a:t>
            </a:r>
          </a:p>
          <a:p>
            <a:pPr algn="r"/>
            <a:r>
              <a:rPr lang="en-GB" sz="3600" b="1" dirty="0" smtClean="0">
                <a:solidFill>
                  <a:srgbClr val="92D050"/>
                </a:solidFill>
                <a:effectLst>
                  <a:outerShdw blurRad="38100" dist="38100" dir="2700000" algn="tl">
                    <a:srgbClr val="000000"/>
                  </a:outerShdw>
                </a:effectLst>
                <a:latin typeface="Arial Rounded MT Bold" panose="020F0704030504030204" pitchFamily="34" charset="0"/>
              </a:rPr>
              <a:t>(three answers)</a:t>
            </a:r>
            <a:endParaRPr lang="en-GB" sz="3600" b="1" dirty="0">
              <a:solidFill>
                <a:srgbClr val="92D050"/>
              </a:solidFill>
              <a:effectLst>
                <a:outerShdw blurRad="38100" dist="38100" dir="2700000" algn="tl">
                  <a:srgbClr val="000000"/>
                </a:outerShdw>
              </a:effectLst>
              <a:latin typeface="Arial Rounded MT Bold" panose="020F0704030504030204" pitchFamily="34" charset="0"/>
            </a:endParaRPr>
          </a:p>
        </p:txBody>
      </p:sp>
      <p:pic>
        <p:nvPicPr>
          <p:cNvPr id="2052" name="Picture 4" descr="Image result for rainforest word"/>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50388" b="97933" l="0" r="100000">
                        <a14:foregroundMark x1="2899" y1="63824" x2="2512" y2="82687"/>
                        <a14:foregroundMark x1="16812" y1="63824" x2="18551" y2="72610"/>
                        <a14:foregroundMark x1="24928" y1="64341" x2="25121" y2="84755"/>
                        <a14:foregroundMark x1="48889" y1="67442" x2="48406" y2="78811"/>
                        <a14:foregroundMark x1="60097" y1="64341" x2="61159" y2="86047"/>
                        <a14:foregroundMark x1="71014" y1="65375" x2="71304" y2="87080"/>
                        <a14:foregroundMark x1="80000" y1="68734" x2="82029" y2="76227"/>
                        <a14:foregroundMark x1="94783" y1="63049" x2="93237" y2="75194"/>
                        <a14:foregroundMark x1="29952" y1="60207" x2="31787" y2="77003"/>
                        <a14:backgroundMark x1="17101" y1="78553" x2="17488" y2="75452"/>
                        <a14:backgroundMark x1="37585" y1="57106" x2="37681" y2="95607"/>
                        <a14:backgroundMark x1="46570" y1="69509" x2="46377" y2="80879"/>
                        <a14:backgroundMark x1="81932" y1="67700" x2="82609" y2="67700"/>
                      </a14:backgroundRemoval>
                    </a14:imgEffect>
                  </a14:imgLayer>
                </a14:imgProps>
              </a:ext>
              <a:ext uri="{28A0092B-C50C-407E-A947-70E740481C1C}">
                <a14:useLocalDpi xmlns:a14="http://schemas.microsoft.com/office/drawing/2010/main" val="0"/>
              </a:ext>
            </a:extLst>
          </a:blip>
          <a:srcRect t="50000"/>
          <a:stretch/>
        </p:blipFill>
        <p:spPr bwMode="auto">
          <a:xfrm>
            <a:off x="3131840" y="764704"/>
            <a:ext cx="4003718" cy="627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471227"/>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wipe(down)">
                                      <p:cBhvr>
                                        <p:cTn id="1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a:p>
        </p:txBody>
      </p:sp>
      <p:pic>
        <p:nvPicPr>
          <p:cNvPr id="1026" name="Picture 2" descr="Image result for soil;"/>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144000" cy="68715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1520" y="188640"/>
            <a:ext cx="8640960" cy="2800767"/>
          </a:xfrm>
          <a:prstGeom prst="rect">
            <a:avLst/>
          </a:prstGeom>
          <a:noFill/>
        </p:spPr>
        <p:txBody>
          <a:bodyPr wrap="square" rtlCol="0">
            <a:spAutoFit/>
          </a:bodyPr>
          <a:lstStyle/>
          <a:p>
            <a:pPr algn="ctr"/>
            <a:r>
              <a:rPr lang="en-GB" sz="4400" b="1" dirty="0" smtClean="0">
                <a:solidFill>
                  <a:schemeClr val="bg1"/>
                </a:solidFill>
                <a:latin typeface="Arial Rounded MT Bold" panose="020F0704030504030204" pitchFamily="34" charset="0"/>
              </a:rPr>
              <a:t>10. Where does</a:t>
            </a:r>
          </a:p>
          <a:p>
            <a:pPr algn="ctr"/>
            <a:endParaRPr lang="en-GB" sz="4400" b="1" dirty="0" smtClean="0">
              <a:solidFill>
                <a:schemeClr val="bg1"/>
              </a:solidFill>
              <a:latin typeface="Arial Rounded MT Bold" panose="020F0704030504030204" pitchFamily="34" charset="0"/>
            </a:endParaRPr>
          </a:p>
          <a:p>
            <a:pPr algn="ctr"/>
            <a:endParaRPr lang="en-GB" sz="4400" b="1" dirty="0" smtClean="0">
              <a:solidFill>
                <a:schemeClr val="bg1"/>
              </a:solidFill>
              <a:latin typeface="Arial Rounded MT Bold" panose="020F0704030504030204" pitchFamily="34" charset="0"/>
            </a:endParaRPr>
          </a:p>
          <a:p>
            <a:pPr algn="ctr"/>
            <a:r>
              <a:rPr lang="en-GB" sz="4400" b="1" dirty="0" smtClean="0">
                <a:solidFill>
                  <a:schemeClr val="bg1"/>
                </a:solidFill>
                <a:latin typeface="Arial Rounded MT Bold" panose="020F0704030504030204" pitchFamily="34" charset="0"/>
              </a:rPr>
              <a:t>come from?</a:t>
            </a:r>
            <a:endParaRPr lang="en-GB" sz="4400" b="1" dirty="0">
              <a:solidFill>
                <a:schemeClr val="bg1"/>
              </a:solidFill>
              <a:latin typeface="Arial Rounded MT Bold" panose="020F0704030504030204" pitchFamily="34" charset="0"/>
            </a:endParaRPr>
          </a:p>
        </p:txBody>
      </p:sp>
      <p:pic>
        <p:nvPicPr>
          <p:cNvPr id="1028" name="Picture 4" descr="Related image"/>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bwMode="auto">
          <a:xfrm>
            <a:off x="3024553" y="980728"/>
            <a:ext cx="3094893" cy="122213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032" name="Picture 8" descr="Image result for undeground word"/>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8939" b="89385" l="0" r="100000">
                        <a14:backgroundMark x1="34667" y1="41341" x2="35556" y2="43017"/>
                        <a14:backgroundMark x1="34667" y1="62570" x2="34667" y2="62570"/>
                        <a14:backgroundMark x1="35333" y1="48045" x2="35556" y2="55866"/>
                        <a14:backgroundMark x1="99111" y1="32402" x2="99111" y2="58659"/>
                        <a14:backgroundMark x1="667" y1="27933" x2="222" y2="54749"/>
                      </a14:backgroundRemoval>
                    </a14:imgEffect>
                    <a14:imgEffect>
                      <a14:sharpenSoften amount="40000"/>
                    </a14:imgEffect>
                    <a14:imgEffect>
                      <a14:brightnessContrast bright="35000" contrast="-55000"/>
                    </a14:imgEffect>
                  </a14:imgLayer>
                </a14:imgProps>
              </a:ext>
              <a:ext uri="{28A0092B-C50C-407E-A947-70E740481C1C}">
                <a14:useLocalDpi xmlns:a14="http://schemas.microsoft.com/office/drawing/2010/main"/>
              </a:ext>
            </a:extLst>
          </a:blip>
          <a:srcRect/>
          <a:stretch>
            <a:fillRect/>
          </a:stretch>
        </p:blipFill>
        <p:spPr bwMode="auto">
          <a:xfrm>
            <a:off x="342437" y="5159871"/>
            <a:ext cx="3581491" cy="142463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940153" y="4205406"/>
            <a:ext cx="3024335" cy="1815882"/>
          </a:xfrm>
          <a:prstGeom prst="rect">
            <a:avLst/>
          </a:prstGeom>
          <a:noFill/>
        </p:spPr>
        <p:txBody>
          <a:bodyPr wrap="square" rtlCol="0">
            <a:spAutoFit/>
          </a:bodyPr>
          <a:lstStyle/>
          <a:p>
            <a:pPr algn="ctr"/>
            <a:r>
              <a:rPr lang="en-GB" sz="2800" b="1" dirty="0" smtClean="0">
                <a:solidFill>
                  <a:schemeClr val="bg2">
                    <a:lumMod val="90000"/>
                  </a:schemeClr>
                </a:solidFill>
                <a:effectLst>
                  <a:outerShdw blurRad="38100" dist="38100" dir="2700000" algn="tl">
                    <a:srgbClr val="000000"/>
                  </a:outerShdw>
                </a:effectLst>
                <a:latin typeface="Arial Rounded MT Bold" panose="020F0704030504030204" pitchFamily="34" charset="0"/>
              </a:rPr>
              <a:t>c. From</a:t>
            </a:r>
          </a:p>
          <a:p>
            <a:pPr algn="ctr"/>
            <a:endParaRPr lang="en-GB" sz="2800" b="1" dirty="0">
              <a:solidFill>
                <a:schemeClr val="bg2">
                  <a:lumMod val="90000"/>
                </a:schemeClr>
              </a:solidFill>
              <a:effectLst>
                <a:outerShdw blurRad="38100" dist="38100" dir="2700000" algn="tl">
                  <a:srgbClr val="000000"/>
                </a:outerShdw>
              </a:effectLst>
              <a:latin typeface="Arial Rounded MT Bold" panose="020F0704030504030204" pitchFamily="34" charset="0"/>
            </a:endParaRPr>
          </a:p>
          <a:p>
            <a:pPr algn="ctr"/>
            <a:endParaRPr lang="en-GB" sz="2800" b="1" dirty="0" smtClean="0">
              <a:solidFill>
                <a:schemeClr val="bg2">
                  <a:lumMod val="90000"/>
                </a:schemeClr>
              </a:solidFill>
              <a:effectLst>
                <a:outerShdw blurRad="38100" dist="38100" dir="2700000" algn="tl">
                  <a:srgbClr val="000000"/>
                </a:outerShdw>
              </a:effectLst>
              <a:latin typeface="Arial Rounded MT Bold" panose="020F0704030504030204" pitchFamily="34" charset="0"/>
            </a:endParaRPr>
          </a:p>
          <a:p>
            <a:pPr algn="ctr"/>
            <a:r>
              <a:rPr lang="en-GB" sz="2800" b="1" dirty="0">
                <a:solidFill>
                  <a:schemeClr val="bg2">
                    <a:lumMod val="90000"/>
                  </a:schemeClr>
                </a:solidFill>
                <a:effectLst>
                  <a:outerShdw blurRad="38100" dist="38100" dir="2700000" algn="tl">
                    <a:srgbClr val="000000"/>
                  </a:outerShdw>
                </a:effectLst>
                <a:latin typeface="Arial Rounded MT Bold" panose="020F0704030504030204" pitchFamily="34" charset="0"/>
              </a:rPr>
              <a:t>p</a:t>
            </a:r>
            <a:r>
              <a:rPr lang="en-GB" sz="2800" b="1" dirty="0" smtClean="0">
                <a:solidFill>
                  <a:schemeClr val="bg2">
                    <a:lumMod val="90000"/>
                  </a:schemeClr>
                </a:solidFill>
                <a:effectLst>
                  <a:outerShdw blurRad="38100" dist="38100" dir="2700000" algn="tl">
                    <a:srgbClr val="000000"/>
                  </a:outerShdw>
                </a:effectLst>
                <a:latin typeface="Arial Rounded MT Bold" panose="020F0704030504030204" pitchFamily="34" charset="0"/>
              </a:rPr>
              <a:t>lants and trees</a:t>
            </a:r>
            <a:endParaRPr lang="en-GB" sz="2800" b="1" dirty="0">
              <a:solidFill>
                <a:schemeClr val="bg2">
                  <a:lumMod val="90000"/>
                </a:schemeClr>
              </a:solidFill>
              <a:effectLst>
                <a:outerShdw blurRad="38100" dist="38100" dir="2700000" algn="tl">
                  <a:srgbClr val="000000"/>
                </a:outerShdw>
              </a:effectLst>
              <a:latin typeface="Arial Rounded MT Bold" panose="020F0704030504030204" pitchFamily="34" charset="0"/>
            </a:endParaRPr>
          </a:p>
        </p:txBody>
      </p:sp>
      <p:pic>
        <p:nvPicPr>
          <p:cNvPr id="1034" name="Picture 10" descr="Image result for rotting word"/>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ackgroundRemoval t="917" b="100000" l="0" r="100000">
                        <a14:foregroundMark x1="3987" y1="84404" x2="94352" y2="30275"/>
                        <a14:foregroundMark x1="65781" y1="80734" x2="83389" y2="84404"/>
                        <a14:foregroundMark x1="3654" y1="8257" x2="94352" y2="4587"/>
                        <a14:foregroundMark x1="2326" y1="25688" x2="3322" y2="88991"/>
                      </a14:backgroundRemoval>
                    </a14:imgEffect>
                  </a14:imgLayer>
                </a14:imgProps>
              </a:ext>
              <a:ext uri="{28A0092B-C50C-407E-A947-70E740481C1C}">
                <a14:useLocalDpi xmlns:a14="http://schemas.microsoft.com/office/drawing/2010/main"/>
              </a:ext>
            </a:extLst>
          </a:blip>
          <a:srcRect/>
          <a:stretch/>
        </p:blipFill>
        <p:spPr bwMode="auto">
          <a:xfrm>
            <a:off x="6421057" y="4740464"/>
            <a:ext cx="2062526" cy="745766"/>
          </a:xfrm>
          <a:prstGeom prst="rect">
            <a:avLst/>
          </a:prstGeom>
          <a:noFill/>
          <a:effectLst>
            <a:glow rad="254000">
              <a:schemeClr val="bg2">
                <a:lumMod val="90000"/>
                <a:alpha val="40000"/>
              </a:schemeClr>
            </a:glow>
            <a:softEdge rad="50800"/>
          </a:effectLst>
          <a:extLst>
            <a:ext uri="{909E8E84-426E-40DD-AFC4-6F175D3DCCD1}">
              <a14:hiddenFill xmlns:a14="http://schemas.microsoft.com/office/drawing/2010/main">
                <a:solidFill>
                  <a:srgbClr val="FFFFFF"/>
                </a:solidFill>
              </a14:hiddenFill>
            </a:ext>
          </a:extLst>
        </p:spPr>
      </p:pic>
      <p:pic>
        <p:nvPicPr>
          <p:cNvPr id="1040" name="Picture 16" descr="Image result for clouds 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551789" y="3140968"/>
            <a:ext cx="4040422" cy="201890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shovel png"/>
          <p:cNvPicPr>
            <a:picLocks noChangeAspect="1" noChangeArrowheads="1"/>
          </p:cNvPicPr>
          <p:nvPr/>
        </p:nvPicPr>
        <p:blipFill>
          <a:blip r:embed="rId10" cstate="email">
            <a:extLst>
              <a:ext uri="{BEBA8EAE-BF5A-486C-A8C5-ECC9F3942E4B}">
                <a14:imgProps xmlns:a14="http://schemas.microsoft.com/office/drawing/2010/main">
                  <a14:imgLayer r:embed="rId11">
                    <a14:imgEffect>
                      <a14:brightnessContrast bright="30000"/>
                    </a14:imgEffect>
                  </a14:imgLayer>
                </a14:imgProps>
              </a:ext>
              <a:ext uri="{28A0092B-C50C-407E-A947-70E740481C1C}">
                <a14:useLocalDpi xmlns:a14="http://schemas.microsoft.com/office/drawing/2010/main"/>
              </a:ext>
            </a:extLst>
          </a:blip>
          <a:srcRect/>
          <a:stretch>
            <a:fillRect/>
          </a:stretch>
        </p:blipFill>
        <p:spPr bwMode="auto">
          <a:xfrm rot="4901263" flipH="1">
            <a:off x="1080361" y="3817636"/>
            <a:ext cx="1815207" cy="1206924"/>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58040" y="4981169"/>
            <a:ext cx="2750283" cy="523220"/>
          </a:xfrm>
          <a:prstGeom prst="rect">
            <a:avLst/>
          </a:prstGeom>
          <a:noFill/>
        </p:spPr>
        <p:txBody>
          <a:bodyPr wrap="square" rtlCol="0">
            <a:spAutoFit/>
          </a:bodyPr>
          <a:lstStyle/>
          <a:p>
            <a:pPr algn="ctr"/>
            <a:r>
              <a:rPr lang="en-GB" sz="2800" b="1" dirty="0">
                <a:solidFill>
                  <a:srgbClr val="CCFF66"/>
                </a:solidFill>
                <a:effectLst>
                  <a:outerShdw blurRad="38100" dist="38100" dir="2700000" algn="tl">
                    <a:srgbClr val="000000"/>
                  </a:outerShdw>
                </a:effectLst>
                <a:latin typeface="Arial Rounded MT Bold" panose="020F0704030504030204" pitchFamily="34" charset="0"/>
              </a:rPr>
              <a:t>a</a:t>
            </a:r>
            <a:r>
              <a:rPr lang="en-GB" sz="2800" b="1" dirty="0" smtClean="0">
                <a:solidFill>
                  <a:srgbClr val="CCFF66"/>
                </a:solidFill>
                <a:effectLst>
                  <a:outerShdw blurRad="38100" dist="38100" dir="2700000" algn="tl">
                    <a:srgbClr val="000000"/>
                  </a:outerShdw>
                </a:effectLst>
                <a:latin typeface="Arial Rounded MT Bold" panose="020F0704030504030204" pitchFamily="34" charset="0"/>
              </a:rPr>
              <a:t>. From deep </a:t>
            </a:r>
            <a:endParaRPr lang="en-GB" sz="2800" b="1" dirty="0">
              <a:solidFill>
                <a:srgbClr val="CCFF66"/>
              </a:solidFill>
              <a:effectLst>
                <a:outerShdw blurRad="38100" dist="38100" dir="2700000" algn="tl">
                  <a:srgbClr val="000000"/>
                </a:outerShdw>
              </a:effectLst>
              <a:latin typeface="Arial Rounded MT Bold" panose="020F0704030504030204" pitchFamily="34" charset="0"/>
            </a:endParaRPr>
          </a:p>
        </p:txBody>
      </p:sp>
      <p:pic>
        <p:nvPicPr>
          <p:cNvPr id="1030" name="Picture 6" descr="Image result for sky word"/>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45380" b="77582" l="3668" r="70788">
                        <a14:foregroundMark x1="29076" y1="50000" x2="29076" y2="71875"/>
                        <a14:foregroundMark x1="32880" y1="61685" x2="41984" y2="50000"/>
                        <a14:foregroundMark x1="50272" y1="49728" x2="55299" y2="60054"/>
                        <a14:foregroundMark x1="64810" y1="50951" x2="61005" y2="57473"/>
                        <a14:foregroundMark x1="65353" y1="48777" x2="63587" y2="51495"/>
                        <a14:foregroundMark x1="65489" y1="48234" x2="66984" y2="48098"/>
                        <a14:foregroundMark x1="63995" y1="48777" x2="64266" y2="47283"/>
                        <a14:backgroundMark x1="33424" y1="55299" x2="32337" y2="58832"/>
                        <a14:backgroundMark x1="31929" y1="59511" x2="31929" y2="58560"/>
                      </a14:backgroundRemoval>
                    </a14:imgEffect>
                    <a14:imgEffect>
                      <a14:sharpenSoften amount="100000"/>
                    </a14:imgEffect>
                  </a14:imgLayer>
                </a14:imgProps>
              </a:ext>
              <a:ext uri="{28A0092B-C50C-407E-A947-70E740481C1C}">
                <a14:useLocalDpi xmlns:a14="http://schemas.microsoft.com/office/drawing/2010/main" val="0"/>
              </a:ext>
            </a:extLst>
          </a:blip>
          <a:srcRect l="3712" t="45566" r="29409" b="22097"/>
          <a:stretch/>
        </p:blipFill>
        <p:spPr bwMode="auto">
          <a:xfrm>
            <a:off x="3806348" y="4144995"/>
            <a:ext cx="1506152" cy="728249"/>
          </a:xfrm>
          <a:prstGeom prst="rect">
            <a:avLst/>
          </a:prstGeom>
          <a:noFill/>
          <a:effectLst>
            <a:glow rad="152400">
              <a:srgbClr val="99CCFF">
                <a:alpha val="74902"/>
              </a:srgbClr>
            </a:glow>
            <a:outerShdw blurRad="50800" dist="50800" dir="5400000" algn="ctr" rotWithShape="0">
              <a:srgbClr val="000000">
                <a:alpha val="0"/>
              </a:srgbClr>
            </a:outerShdw>
            <a:softEdge rad="25400"/>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184281" y="3557936"/>
            <a:ext cx="2750283" cy="523220"/>
          </a:xfrm>
          <a:prstGeom prst="rect">
            <a:avLst/>
          </a:prstGeom>
          <a:noFill/>
        </p:spPr>
        <p:txBody>
          <a:bodyPr wrap="square" rtlCol="0">
            <a:spAutoFit/>
          </a:bodyPr>
          <a:lstStyle/>
          <a:p>
            <a:pPr algn="ctr"/>
            <a:r>
              <a:rPr lang="en-GB" sz="2800" b="1" dirty="0" smtClean="0">
                <a:solidFill>
                  <a:srgbClr val="99CCFF"/>
                </a:solidFill>
                <a:effectLst>
                  <a:outerShdw blurRad="50800" dist="50800" dir="5400000" algn="ctr" rotWithShape="0">
                    <a:srgbClr val="000000"/>
                  </a:outerShdw>
                </a:effectLst>
                <a:latin typeface="Arial Rounded MT Bold" panose="020F0704030504030204" pitchFamily="34" charset="0"/>
              </a:rPr>
              <a:t>b. From the </a:t>
            </a:r>
            <a:endParaRPr lang="en-GB" sz="2800" b="1" dirty="0">
              <a:solidFill>
                <a:srgbClr val="99CCFF"/>
              </a:solidFill>
              <a:effectLst>
                <a:outerShdw blurRad="50800" dist="50800" dir="5400000" algn="ctr" rotWithShape="0">
                  <a:srgbClr val="000000"/>
                </a:outerShdw>
              </a:effectLst>
              <a:latin typeface="Arial Rounded MT Bold" panose="020F0704030504030204" pitchFamily="34" charset="0"/>
            </a:endParaRPr>
          </a:p>
        </p:txBody>
      </p:sp>
      <p:pic>
        <p:nvPicPr>
          <p:cNvPr id="1046" name="Picture 22" descr="Image result for rotting plants png"/>
          <p:cNvPicPr>
            <a:picLocks noChangeAspect="1" noChangeArrowheads="1"/>
          </p:cNvPicPr>
          <p:nvPr/>
        </p:nvPicPr>
        <p:blipFill>
          <a:blip r:embed="rId14" cstate="email">
            <a:extLst>
              <a:ext uri="{BEBA8EAE-BF5A-486C-A8C5-ECC9F3942E4B}">
                <a14:imgProps xmlns:a14="http://schemas.microsoft.com/office/drawing/2010/main">
                  <a14:imgLayer r:embed="rId15">
                    <a14:imgEffect>
                      <a14:brightnessContrast bright="5000" contrast="30000"/>
                    </a14:imgEffect>
                  </a14:imgLayer>
                </a14:imgProps>
              </a:ext>
              <a:ext uri="{28A0092B-C50C-407E-A947-70E740481C1C}">
                <a14:useLocalDpi xmlns:a14="http://schemas.microsoft.com/office/drawing/2010/main"/>
              </a:ext>
            </a:extLst>
          </a:blip>
          <a:srcRect/>
          <a:stretch>
            <a:fillRect/>
          </a:stretch>
        </p:blipFill>
        <p:spPr bwMode="auto">
          <a:xfrm>
            <a:off x="6347131" y="6021288"/>
            <a:ext cx="2210378" cy="678902"/>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052" name="Picture 28" descr="Image result for worm transparent gif"/>
          <p:cNvPicPr>
            <a:picLocks noChangeAspect="1" noChangeArrowheads="1" noCrop="1"/>
          </p:cNvPicPr>
          <p:nvPr/>
        </p:nvPicPr>
        <p:blipFill>
          <a:blip r:embed="rId16" cstate="email">
            <a:extLst>
              <a:ext uri="{28A0092B-C50C-407E-A947-70E740481C1C}">
                <a14:useLocalDpi xmlns:a14="http://schemas.microsoft.com/office/drawing/2010/main"/>
              </a:ext>
            </a:extLst>
          </a:blip>
          <a:srcRect/>
          <a:stretch>
            <a:fillRect/>
          </a:stretch>
        </p:blipFill>
        <p:spPr bwMode="auto">
          <a:xfrm rot="4714420">
            <a:off x="194134" y="382772"/>
            <a:ext cx="2177749" cy="2177749"/>
          </a:xfrm>
          <a:prstGeom prst="rect">
            <a:avLst/>
          </a:prstGeom>
          <a:noFill/>
          <a:effectLst>
            <a:outerShdw blurRad="50800" dist="50800" dir="5400000" algn="ctr" rotWithShape="0">
              <a:srgbClr val="000000"/>
            </a:outerShdw>
            <a:softEdge rad="25400"/>
          </a:effectLst>
          <a:extLst>
            <a:ext uri="{909E8E84-426E-40DD-AFC4-6F175D3DCCD1}">
              <a14:hiddenFill xmlns:a14="http://schemas.microsoft.com/office/drawing/2010/main">
                <a:solidFill>
                  <a:srgbClr val="FFFFFF"/>
                </a:solidFill>
              </a14:hiddenFill>
            </a:ext>
          </a:extLst>
        </p:spPr>
      </p:pic>
      <p:pic>
        <p:nvPicPr>
          <p:cNvPr id="1054" name="Picture 30" descr="Related image"/>
          <p:cNvPicPr>
            <a:picLocks noChangeAspect="1" noChangeArrowheads="1" noCrop="1"/>
          </p:cNvPicPr>
          <p:nvPr/>
        </p:nvPicPr>
        <p:blipFill>
          <a:blip r:embed="rId17" cstate="email">
            <a:extLst>
              <a:ext uri="{28A0092B-C50C-407E-A947-70E740481C1C}">
                <a14:useLocalDpi xmlns:a14="http://schemas.microsoft.com/office/drawing/2010/main"/>
              </a:ext>
            </a:extLst>
          </a:blip>
          <a:srcRect/>
          <a:stretch>
            <a:fillRect/>
          </a:stretch>
        </p:blipFill>
        <p:spPr bwMode="auto">
          <a:xfrm>
            <a:off x="7164288" y="-24808"/>
            <a:ext cx="1601028" cy="1601028"/>
          </a:xfrm>
          <a:prstGeom prst="rect">
            <a:avLst/>
          </a:prstGeom>
          <a:noFill/>
          <a:effectLst>
            <a:outerShdw blurRad="50800" dist="50800" dir="5400000" algn="ctr" rotWithShape="0">
              <a:srgbClr val="000000"/>
            </a:outerShdw>
            <a:softEdge rad="38100"/>
          </a:effectLst>
          <a:extLst>
            <a:ext uri="{909E8E84-426E-40DD-AFC4-6F175D3DCCD1}">
              <a14:hiddenFill xmlns:a14="http://schemas.microsoft.com/office/drawing/2010/main">
                <a:solidFill>
                  <a:srgbClr val="FFFFFF"/>
                </a:solidFill>
              </a14:hiddenFill>
            </a:ext>
          </a:extLst>
        </p:spPr>
      </p:pic>
      <p:pic>
        <p:nvPicPr>
          <p:cNvPr id="1056" name="Picture 32" descr="Related image"/>
          <p:cNvPicPr>
            <a:picLocks noChangeAspect="1" noChangeArrowheads="1" noCrop="1"/>
          </p:cNvPicPr>
          <p:nvPr/>
        </p:nvPicPr>
        <p:blipFill>
          <a:blip r:embed="rId18" cstate="email">
            <a:extLst>
              <a:ext uri="{28A0092B-C50C-407E-A947-70E740481C1C}">
                <a14:useLocalDpi xmlns:a14="http://schemas.microsoft.com/office/drawing/2010/main"/>
              </a:ext>
            </a:extLst>
          </a:blip>
          <a:srcRect/>
          <a:stretch>
            <a:fillRect/>
          </a:stretch>
        </p:blipFill>
        <p:spPr bwMode="auto">
          <a:xfrm flipH="1">
            <a:off x="6702684" y="1469196"/>
            <a:ext cx="1771078" cy="1771079"/>
          </a:xfrm>
          <a:prstGeom prst="rect">
            <a:avLst/>
          </a:prstGeom>
          <a:noFill/>
          <a:effectLst>
            <a:outerShdw blurRad="50800" dist="50800" dir="5400000" algn="ctr" rotWithShape="0">
              <a:srgbClr val="000000"/>
            </a:outerShdw>
            <a:softEdge rad="508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410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randombar(horizontal)">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1000"/>
                                        <p:tgtEl>
                                          <p:spTgt spid="12">
                                            <p:txEl>
                                              <p:pRg st="0" end="0"/>
                                            </p:txEl>
                                          </p:spTgt>
                                        </p:tgtEl>
                                      </p:cBhvr>
                                    </p:animEffect>
                                    <p:anim calcmode="lin" valueType="num">
                                      <p:cBhvr>
                                        <p:cTn id="16"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32"/>
                                        </p:tgtEl>
                                        <p:attrNameLst>
                                          <p:attrName>style.visibility</p:attrName>
                                        </p:attrNameLst>
                                      </p:cBhvr>
                                      <p:to>
                                        <p:strVal val="visible"/>
                                      </p:to>
                                    </p:set>
                                    <p:animEffect transition="in" filter="fade">
                                      <p:cBhvr>
                                        <p:cTn id="20" dur="1000"/>
                                        <p:tgtEl>
                                          <p:spTgt spid="1032"/>
                                        </p:tgtEl>
                                      </p:cBhvr>
                                    </p:animEffect>
                                    <p:anim calcmode="lin" valueType="num">
                                      <p:cBhvr>
                                        <p:cTn id="21" dur="1000" fill="hold"/>
                                        <p:tgtEl>
                                          <p:spTgt spid="1032"/>
                                        </p:tgtEl>
                                        <p:attrNameLst>
                                          <p:attrName>ppt_x</p:attrName>
                                        </p:attrNameLst>
                                      </p:cBhvr>
                                      <p:tavLst>
                                        <p:tav tm="0">
                                          <p:val>
                                            <p:strVal val="#ppt_x"/>
                                          </p:val>
                                        </p:tav>
                                        <p:tav tm="100000">
                                          <p:val>
                                            <p:strVal val="#ppt_x"/>
                                          </p:val>
                                        </p:tav>
                                      </p:tavLst>
                                    </p:anim>
                                    <p:anim calcmode="lin" valueType="num">
                                      <p:cBhvr>
                                        <p:cTn id="22" dur="1000" fill="hold"/>
                                        <p:tgtEl>
                                          <p:spTgt spid="1032"/>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2" presetClass="entr" presetSubtype="9" fill="hold" nodeType="afterEffect">
                                  <p:stCondLst>
                                    <p:cond delay="0"/>
                                  </p:stCondLst>
                                  <p:childTnLst>
                                    <p:set>
                                      <p:cBhvr>
                                        <p:cTn id="25" dur="1" fill="hold">
                                          <p:stCondLst>
                                            <p:cond delay="0"/>
                                          </p:stCondLst>
                                        </p:cTn>
                                        <p:tgtEl>
                                          <p:spTgt spid="1038"/>
                                        </p:tgtEl>
                                        <p:attrNameLst>
                                          <p:attrName>style.visibility</p:attrName>
                                        </p:attrNameLst>
                                      </p:cBhvr>
                                      <p:to>
                                        <p:strVal val="visible"/>
                                      </p:to>
                                    </p:set>
                                    <p:anim calcmode="lin" valueType="num">
                                      <p:cBhvr additive="base">
                                        <p:cTn id="26" dur="500" fill="hold"/>
                                        <p:tgtEl>
                                          <p:spTgt spid="1038"/>
                                        </p:tgtEl>
                                        <p:attrNameLst>
                                          <p:attrName>ppt_x</p:attrName>
                                        </p:attrNameLst>
                                      </p:cBhvr>
                                      <p:tavLst>
                                        <p:tav tm="0">
                                          <p:val>
                                            <p:strVal val="0-#ppt_w/2"/>
                                          </p:val>
                                        </p:tav>
                                        <p:tav tm="100000">
                                          <p:val>
                                            <p:strVal val="#ppt_x"/>
                                          </p:val>
                                        </p:tav>
                                      </p:tavLst>
                                    </p:anim>
                                    <p:anim calcmode="lin" valueType="num">
                                      <p:cBhvr additive="base">
                                        <p:cTn id="27" dur="500" fill="hold"/>
                                        <p:tgtEl>
                                          <p:spTgt spid="1038"/>
                                        </p:tgtEl>
                                        <p:attrNameLst>
                                          <p:attrName>ppt_y</p:attrName>
                                        </p:attrNameLst>
                                      </p:cBhvr>
                                      <p:tavLst>
                                        <p:tav tm="0">
                                          <p:val>
                                            <p:strVal val="0-#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40"/>
                                        </p:tgtEl>
                                        <p:attrNameLst>
                                          <p:attrName>style.visibility</p:attrName>
                                        </p:attrNameLst>
                                      </p:cBhvr>
                                      <p:to>
                                        <p:strVal val="visible"/>
                                      </p:to>
                                    </p:set>
                                    <p:animEffect transition="in" filter="fade">
                                      <p:cBhvr>
                                        <p:cTn id="32" dur="500"/>
                                        <p:tgtEl>
                                          <p:spTgt spid="1040"/>
                                        </p:tgtEl>
                                      </p:cBhvr>
                                    </p:animEffect>
                                  </p:childTnLst>
                                </p:cTn>
                              </p:par>
                            </p:childTnLst>
                          </p:cTn>
                        </p:par>
                        <p:par>
                          <p:cTn id="33" fill="hold">
                            <p:stCondLst>
                              <p:cond delay="500"/>
                            </p:stCondLst>
                            <p:childTnLst>
                              <p:par>
                                <p:cTn id="34" presetID="42"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030"/>
                                        </p:tgtEl>
                                        <p:attrNameLst>
                                          <p:attrName>style.visibility</p:attrName>
                                        </p:attrNameLst>
                                      </p:cBhvr>
                                      <p:to>
                                        <p:strVal val="visible"/>
                                      </p:to>
                                    </p:set>
                                    <p:animEffect transition="in" filter="fade">
                                      <p:cBhvr>
                                        <p:cTn id="41" dur="1000"/>
                                        <p:tgtEl>
                                          <p:spTgt spid="1030"/>
                                        </p:tgtEl>
                                      </p:cBhvr>
                                    </p:animEffect>
                                    <p:anim calcmode="lin" valueType="num">
                                      <p:cBhvr>
                                        <p:cTn id="42" dur="1000" fill="hold"/>
                                        <p:tgtEl>
                                          <p:spTgt spid="1030"/>
                                        </p:tgtEl>
                                        <p:attrNameLst>
                                          <p:attrName>ppt_x</p:attrName>
                                        </p:attrNameLst>
                                      </p:cBhvr>
                                      <p:tavLst>
                                        <p:tav tm="0">
                                          <p:val>
                                            <p:strVal val="#ppt_x"/>
                                          </p:val>
                                        </p:tav>
                                        <p:tav tm="100000">
                                          <p:val>
                                            <p:strVal val="#ppt_x"/>
                                          </p:val>
                                        </p:tav>
                                      </p:tavLst>
                                    </p:anim>
                                    <p:anim calcmode="lin" valueType="num">
                                      <p:cBhvr>
                                        <p:cTn id="43"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par>
                                <p:cTn id="49" presetID="10" presetClass="entr" presetSubtype="0" fill="hold" nodeType="withEffect">
                                  <p:stCondLst>
                                    <p:cond delay="0"/>
                                  </p:stCondLst>
                                  <p:childTnLst>
                                    <p:set>
                                      <p:cBhvr>
                                        <p:cTn id="50" dur="1" fill="hold">
                                          <p:stCondLst>
                                            <p:cond delay="0"/>
                                          </p:stCondLst>
                                        </p:cTn>
                                        <p:tgtEl>
                                          <p:spTgt spid="1034"/>
                                        </p:tgtEl>
                                        <p:attrNameLst>
                                          <p:attrName>style.visibility</p:attrName>
                                        </p:attrNameLst>
                                      </p:cBhvr>
                                      <p:to>
                                        <p:strVal val="visible"/>
                                      </p:to>
                                    </p:set>
                                    <p:animEffect transition="in" filter="fade">
                                      <p:cBhvr>
                                        <p:cTn id="51" dur="500"/>
                                        <p:tgtEl>
                                          <p:spTgt spid="1034"/>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1046"/>
                                        </p:tgtEl>
                                        <p:attrNameLst>
                                          <p:attrName>style.visibility</p:attrName>
                                        </p:attrNameLst>
                                      </p:cBhvr>
                                      <p:to>
                                        <p:strVal val="visible"/>
                                      </p:to>
                                    </p:set>
                                    <p:animEffect transition="in" filter="fade">
                                      <p:cBhvr>
                                        <p:cTn id="55" dur="500"/>
                                        <p:tgtEl>
                                          <p:spTgt spid="1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026" name="Picture 2" descr="Related image"/>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colorTemperature colorTemp="7200"/>
                    </a14:imgEffect>
                    <a14:imgEffect>
                      <a14:saturation sat="110000"/>
                    </a14:imgEffect>
                    <a14:imgEffect>
                      <a14:brightnessContrast bright="20000"/>
                    </a14:imgEffect>
                  </a14:imgLayer>
                </a14:imgProps>
              </a:ext>
              <a:ext uri="{28A0092B-C50C-407E-A947-70E740481C1C}">
                <a14:useLocalDpi xmlns:a14="http://schemas.microsoft.com/office/drawing/2010/main"/>
              </a:ext>
            </a:extLst>
          </a:blip>
          <a:srcRect t="-51"/>
          <a:stretch/>
        </p:blipFill>
        <p:spPr bwMode="auto">
          <a:xfrm>
            <a:off x="1" y="-3503"/>
            <a:ext cx="9144000" cy="6861503"/>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p:cNvSpPr>
            <a:spLocks noChangeArrowheads="1"/>
          </p:cNvSpPr>
          <p:nvPr/>
        </p:nvSpPr>
        <p:spPr bwMode="auto">
          <a:xfrm>
            <a:off x="3203848" y="2852936"/>
            <a:ext cx="3744415" cy="1481959"/>
          </a:xfrm>
          <a:prstGeom prst="wedgeEllipseCallout">
            <a:avLst>
              <a:gd name="adj1" fmla="val -45503"/>
              <a:gd name="adj2" fmla="val -99472"/>
            </a:avLst>
          </a:prstGeom>
          <a:solidFill>
            <a:schemeClr val="bg1"/>
          </a:solidFill>
          <a:ln w="76200">
            <a:solidFill>
              <a:schemeClr val="tx1"/>
            </a:solidFill>
            <a:miter lim="800000"/>
            <a:headEnd/>
            <a:tailEnd/>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ct val="150000"/>
              </a:lnSpc>
            </a:pPr>
            <a:r>
              <a:rPr lang="en-US" altLang="ko-KR" sz="3600" b="1" dirty="0" smtClean="0">
                <a:latin typeface="Arial Rounded MT Bold" panose="020F0704030504030204" pitchFamily="34" charset="0"/>
              </a:rPr>
              <a:t>Answers…</a:t>
            </a:r>
            <a:endParaRPr lang="ko-KR" altLang="ko-KR" sz="3600" b="1" dirty="0">
              <a:latin typeface="Arial Rounded MT Bold" panose="020F0704030504030204" pitchFamily="34" charset="0"/>
            </a:endParaRPr>
          </a:p>
        </p:txBody>
      </p:sp>
    </p:spTree>
    <p:extLst>
      <p:ext uri="{BB962C8B-B14F-4D97-AF65-F5344CB8AC3E}">
        <p14:creationId xmlns:p14="http://schemas.microsoft.com/office/powerpoint/2010/main" val="2451729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5122" name="Picture 2" descr="Image result for plant"/>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6512" y="0"/>
            <a:ext cx="9180512" cy="68689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1520" y="116632"/>
            <a:ext cx="8640960" cy="1446550"/>
          </a:xfrm>
          <a:prstGeom prst="rect">
            <a:avLst/>
          </a:prstGeom>
          <a:noFill/>
        </p:spPr>
        <p:txBody>
          <a:bodyPr wrap="square" rtlCol="0">
            <a:spAutoFit/>
          </a:bodyPr>
          <a:lstStyle/>
          <a:p>
            <a:pPr algn="ctr"/>
            <a:r>
              <a:rPr lang="en-GB" sz="4400" b="1" dirty="0" smtClean="0">
                <a:solidFill>
                  <a:srgbClr val="92D050"/>
                </a:solidFill>
                <a:effectLst>
                  <a:outerShdw blurRad="38100" dist="38100" dir="2700000" algn="tl">
                    <a:srgbClr val="000000"/>
                  </a:outerShdw>
                </a:effectLst>
                <a:latin typeface="Arial Rounded MT Bold" panose="020F0704030504030204" pitchFamily="34" charset="0"/>
              </a:rPr>
              <a:t>1. Name three things plants need to survive.</a:t>
            </a:r>
            <a:endParaRPr lang="en-GB" sz="3600" b="1" dirty="0">
              <a:solidFill>
                <a:srgbClr val="92D050"/>
              </a:solidFill>
              <a:effectLst>
                <a:outerShdw blurRad="38100" dist="38100" dir="2700000" algn="tl">
                  <a:srgbClr val="000000"/>
                </a:outerShdw>
              </a:effectLst>
              <a:latin typeface="Arial Rounded MT Bold" panose="020F0704030504030204" pitchFamily="34" charset="0"/>
            </a:endParaRPr>
          </a:p>
        </p:txBody>
      </p:sp>
      <p:sp>
        <p:nvSpPr>
          <p:cNvPr id="6" name="TextBox 5"/>
          <p:cNvSpPr txBox="1"/>
          <p:nvPr/>
        </p:nvSpPr>
        <p:spPr>
          <a:xfrm>
            <a:off x="373191" y="5085184"/>
            <a:ext cx="1246481" cy="1877437"/>
          </a:xfrm>
          <a:prstGeom prst="rect">
            <a:avLst/>
          </a:prstGeom>
          <a:noFill/>
        </p:spPr>
        <p:txBody>
          <a:bodyPr wrap="square" rtlCol="0">
            <a:spAutoFit/>
          </a:bodyPr>
          <a:lstStyle/>
          <a:p>
            <a:pPr algn="ctr"/>
            <a:r>
              <a:rPr lang="en-GB" sz="4400" b="1" dirty="0" smtClean="0">
                <a:solidFill>
                  <a:schemeClr val="bg1"/>
                </a:solidFill>
                <a:effectLst>
                  <a:outerShdw blurRad="38100" dist="38100" dir="2700000" algn="tl">
                    <a:srgbClr val="000000"/>
                  </a:outerShdw>
                </a:effectLst>
                <a:latin typeface="Arial Rounded MT Bold" panose="020F0704030504030204" pitchFamily="34" charset="0"/>
              </a:rPr>
              <a:t>     </a:t>
            </a:r>
            <a:r>
              <a:rPr lang="en-GB" sz="7200" b="1" dirty="0" smtClean="0">
                <a:solidFill>
                  <a:schemeClr val="bg1"/>
                </a:solidFill>
                <a:effectLst>
                  <a:outerShdw blurRad="38100" dist="38100" dir="2700000" algn="tl">
                    <a:srgbClr val="000000"/>
                  </a:outerShdw>
                </a:effectLst>
                <a:latin typeface="Arial Rounded MT Bold" panose="020F0704030504030204" pitchFamily="34" charset="0"/>
              </a:rPr>
              <a:t>1</a:t>
            </a:r>
            <a:endParaRPr lang="en-GB" sz="3600" b="1" dirty="0">
              <a:solidFill>
                <a:schemeClr val="bg1"/>
              </a:solidFill>
              <a:effectLst>
                <a:outerShdw blurRad="38100" dist="38100" dir="2700000" algn="tl">
                  <a:srgbClr val="000000"/>
                </a:outerShdw>
              </a:effectLst>
              <a:latin typeface="Arial Rounded MT Bold" panose="020F0704030504030204" pitchFamily="34" charset="0"/>
            </a:endParaRPr>
          </a:p>
        </p:txBody>
      </p:sp>
      <p:pic>
        <p:nvPicPr>
          <p:cNvPr id="9" name="Picture 2" descr="Image result for soil"/>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100000" l="0" r="100000">
                        <a14:foregroundMark x1="4727" y1="48444" x2="93227" y2="50000"/>
                      </a14:backgroundRemoval>
                    </a14:imgEffect>
                  </a14:imgLayer>
                </a14:imgProps>
              </a:ext>
              <a:ext uri="{28A0092B-C50C-407E-A947-70E740481C1C}">
                <a14:useLocalDpi xmlns:a14="http://schemas.microsoft.com/office/drawing/2010/main" val="0"/>
              </a:ext>
            </a:extLst>
          </a:blip>
          <a:srcRect/>
          <a:stretch>
            <a:fillRect/>
          </a:stretch>
        </p:blipFill>
        <p:spPr bwMode="auto">
          <a:xfrm>
            <a:off x="-38274" y="4509120"/>
            <a:ext cx="9180512" cy="4648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563887" y="5099668"/>
            <a:ext cx="1246481" cy="1877437"/>
          </a:xfrm>
          <a:prstGeom prst="rect">
            <a:avLst/>
          </a:prstGeom>
          <a:noFill/>
        </p:spPr>
        <p:txBody>
          <a:bodyPr wrap="square" rtlCol="0">
            <a:spAutoFit/>
          </a:bodyPr>
          <a:lstStyle/>
          <a:p>
            <a:pPr algn="ctr"/>
            <a:r>
              <a:rPr lang="en-GB" sz="4400" b="1" dirty="0" smtClean="0">
                <a:solidFill>
                  <a:schemeClr val="bg1"/>
                </a:solidFill>
                <a:effectLst>
                  <a:outerShdw blurRad="38100" dist="38100" dir="2700000" algn="tl">
                    <a:srgbClr val="000000"/>
                  </a:outerShdw>
                </a:effectLst>
                <a:latin typeface="Arial Rounded MT Bold" panose="020F0704030504030204" pitchFamily="34" charset="0"/>
              </a:rPr>
              <a:t>     </a:t>
            </a:r>
            <a:r>
              <a:rPr lang="en-GB" sz="7200" b="1" dirty="0" smtClean="0">
                <a:solidFill>
                  <a:schemeClr val="bg1"/>
                </a:solidFill>
                <a:effectLst>
                  <a:outerShdw blurRad="38100" dist="38100" dir="2700000" algn="tl">
                    <a:srgbClr val="000000"/>
                  </a:outerShdw>
                </a:effectLst>
                <a:latin typeface="Arial Rounded MT Bold" panose="020F0704030504030204" pitchFamily="34" charset="0"/>
              </a:rPr>
              <a:t>2</a:t>
            </a:r>
            <a:endParaRPr lang="en-GB" sz="3600" b="1" dirty="0">
              <a:solidFill>
                <a:schemeClr val="bg1"/>
              </a:solidFill>
              <a:effectLst>
                <a:outerShdw blurRad="38100" dist="38100" dir="2700000" algn="tl">
                  <a:srgbClr val="000000"/>
                </a:outerShdw>
              </a:effectLst>
              <a:latin typeface="Arial Rounded MT Bold" panose="020F0704030504030204" pitchFamily="34" charset="0"/>
            </a:endParaRPr>
          </a:p>
        </p:txBody>
      </p:sp>
      <p:sp>
        <p:nvSpPr>
          <p:cNvPr id="8" name="TextBox 7"/>
          <p:cNvSpPr txBox="1"/>
          <p:nvPr/>
        </p:nvSpPr>
        <p:spPr>
          <a:xfrm>
            <a:off x="7164288" y="5099668"/>
            <a:ext cx="1246481" cy="1877437"/>
          </a:xfrm>
          <a:prstGeom prst="rect">
            <a:avLst/>
          </a:prstGeom>
          <a:noFill/>
        </p:spPr>
        <p:txBody>
          <a:bodyPr wrap="square" rtlCol="0">
            <a:spAutoFit/>
          </a:bodyPr>
          <a:lstStyle/>
          <a:p>
            <a:pPr algn="ctr"/>
            <a:r>
              <a:rPr lang="en-GB" sz="4400" b="1" dirty="0" smtClean="0">
                <a:solidFill>
                  <a:schemeClr val="bg1"/>
                </a:solidFill>
                <a:effectLst>
                  <a:outerShdw blurRad="38100" dist="38100" dir="2700000" algn="tl">
                    <a:srgbClr val="000000"/>
                  </a:outerShdw>
                </a:effectLst>
                <a:latin typeface="Arial Rounded MT Bold" panose="020F0704030504030204" pitchFamily="34" charset="0"/>
              </a:rPr>
              <a:t>     </a:t>
            </a:r>
            <a:r>
              <a:rPr lang="en-GB" sz="7200" b="1" dirty="0">
                <a:solidFill>
                  <a:schemeClr val="bg1"/>
                </a:solidFill>
                <a:effectLst>
                  <a:outerShdw blurRad="38100" dist="38100" dir="2700000" algn="tl">
                    <a:srgbClr val="000000"/>
                  </a:outerShdw>
                </a:effectLst>
                <a:latin typeface="Arial Rounded MT Bold" panose="020F0704030504030204" pitchFamily="34" charset="0"/>
              </a:rPr>
              <a:t>3</a:t>
            </a:r>
            <a:endParaRPr lang="en-GB" sz="3600" b="1" dirty="0">
              <a:solidFill>
                <a:schemeClr val="bg1"/>
              </a:solidFill>
              <a:effectLst>
                <a:outerShdw blurRad="38100" dist="38100" dir="2700000" algn="tl">
                  <a:srgbClr val="000000"/>
                </a:outerShdw>
              </a:effectLst>
              <a:latin typeface="Arial Rounded MT Bold" panose="020F0704030504030204" pitchFamily="34" charset="0"/>
            </a:endParaRPr>
          </a:p>
        </p:txBody>
      </p:sp>
    </p:spTree>
    <p:extLst>
      <p:ext uri="{BB962C8B-B14F-4D97-AF65-F5344CB8AC3E}">
        <p14:creationId xmlns:p14="http://schemas.microsoft.com/office/powerpoint/2010/main" val="273318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grpSp>
        <p:nvGrpSpPr>
          <p:cNvPr id="9" name="Group 8"/>
          <p:cNvGrpSpPr/>
          <p:nvPr/>
        </p:nvGrpSpPr>
        <p:grpSpPr>
          <a:xfrm>
            <a:off x="-38274" y="0"/>
            <a:ext cx="9182274" cy="9157319"/>
            <a:chOff x="-38274" y="0"/>
            <a:chExt cx="9182274" cy="9157319"/>
          </a:xfrm>
        </p:grpSpPr>
        <p:pic>
          <p:nvPicPr>
            <p:cNvPr id="5122" name="Picture 2" descr="Image result for plant"/>
            <p:cNvPicPr>
              <a:picLocks noChangeAspect="1" noChangeArrowheads="1"/>
            </p:cNvPicPr>
            <p:nvPr/>
          </p:nvPicPr>
          <p:blipFill rotWithShape="1">
            <a:blip r:embed="rId2">
              <a:extLst>
                <a:ext uri="{28A0092B-C50C-407E-A947-70E740481C1C}">
                  <a14:useLocalDpi xmlns:a14="http://schemas.microsoft.com/office/drawing/2010/main" val="0"/>
                </a:ext>
              </a:extLst>
            </a:blip>
            <a:srcRect l="9732" r="9732"/>
            <a:stretch/>
          </p:blipFill>
          <p:spPr bwMode="auto">
            <a:xfrm>
              <a:off x="-36512" y="0"/>
              <a:ext cx="9180512" cy="686895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73191" y="5085184"/>
              <a:ext cx="1246481" cy="1877437"/>
            </a:xfrm>
            <a:prstGeom prst="rect">
              <a:avLst/>
            </a:prstGeom>
            <a:noFill/>
          </p:spPr>
          <p:txBody>
            <a:bodyPr wrap="square" rtlCol="0">
              <a:spAutoFit/>
            </a:bodyPr>
            <a:lstStyle/>
            <a:p>
              <a:pPr algn="ctr"/>
              <a:r>
                <a:rPr lang="en-GB" sz="4400" b="1" dirty="0" smtClean="0">
                  <a:solidFill>
                    <a:schemeClr val="bg1"/>
                  </a:solidFill>
                  <a:effectLst>
                    <a:outerShdw blurRad="38100" dist="38100" dir="2700000" algn="tl">
                      <a:srgbClr val="000000"/>
                    </a:outerShdw>
                  </a:effectLst>
                  <a:latin typeface="Arial Rounded MT Bold" panose="020F0704030504030204" pitchFamily="34" charset="0"/>
                </a:rPr>
                <a:t>     </a:t>
              </a:r>
              <a:r>
                <a:rPr lang="en-GB" sz="7200" b="1" dirty="0" smtClean="0">
                  <a:solidFill>
                    <a:schemeClr val="bg1"/>
                  </a:solidFill>
                  <a:effectLst>
                    <a:outerShdw blurRad="38100" dist="38100" dir="2700000" algn="tl">
                      <a:srgbClr val="000000"/>
                    </a:outerShdw>
                  </a:effectLst>
                  <a:latin typeface="Arial Rounded MT Bold" panose="020F0704030504030204" pitchFamily="34" charset="0"/>
                </a:rPr>
                <a:t>1</a:t>
              </a:r>
              <a:endParaRPr lang="en-GB" sz="3600" b="1" dirty="0">
                <a:solidFill>
                  <a:schemeClr val="bg1"/>
                </a:solidFill>
                <a:effectLst>
                  <a:outerShdw blurRad="38100" dist="38100" dir="2700000" algn="tl">
                    <a:srgbClr val="000000"/>
                  </a:outerShdw>
                </a:effectLst>
                <a:latin typeface="Arial Rounded MT Bold" panose="020F0704030504030204" pitchFamily="34" charset="0"/>
              </a:endParaRPr>
            </a:p>
          </p:txBody>
        </p:sp>
        <p:pic>
          <p:nvPicPr>
            <p:cNvPr id="4098" name="Picture 2" descr="Image result for soil"/>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100000" l="0" r="100000">
                          <a14:foregroundMark x1="4727" y1="48444" x2="93227" y2="50000"/>
                        </a14:backgroundRemoval>
                      </a14:imgEffect>
                    </a14:imgLayer>
                  </a14:imgProps>
                </a:ext>
                <a:ext uri="{28A0092B-C50C-407E-A947-70E740481C1C}">
                  <a14:useLocalDpi xmlns:a14="http://schemas.microsoft.com/office/drawing/2010/main" val="0"/>
                </a:ext>
              </a:extLst>
            </a:blip>
            <a:srcRect t="37306"/>
            <a:stretch/>
          </p:blipFill>
          <p:spPr bwMode="auto">
            <a:xfrm>
              <a:off x="-38274" y="6243144"/>
              <a:ext cx="9180512" cy="29141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563887" y="5099668"/>
              <a:ext cx="1246481" cy="1877437"/>
            </a:xfrm>
            <a:prstGeom prst="rect">
              <a:avLst/>
            </a:prstGeom>
            <a:noFill/>
          </p:spPr>
          <p:txBody>
            <a:bodyPr wrap="square" rtlCol="0">
              <a:spAutoFit/>
            </a:bodyPr>
            <a:lstStyle/>
            <a:p>
              <a:pPr algn="ctr"/>
              <a:r>
                <a:rPr lang="en-GB" sz="4400" b="1" dirty="0" smtClean="0">
                  <a:solidFill>
                    <a:schemeClr val="bg1"/>
                  </a:solidFill>
                  <a:effectLst>
                    <a:outerShdw blurRad="38100" dist="38100" dir="2700000" algn="tl">
                      <a:srgbClr val="000000"/>
                    </a:outerShdw>
                  </a:effectLst>
                  <a:latin typeface="Arial Rounded MT Bold" panose="020F0704030504030204" pitchFamily="34" charset="0"/>
                </a:rPr>
                <a:t>     </a:t>
              </a:r>
              <a:r>
                <a:rPr lang="en-GB" sz="7200" b="1" dirty="0" smtClean="0">
                  <a:solidFill>
                    <a:schemeClr val="bg1"/>
                  </a:solidFill>
                  <a:effectLst>
                    <a:outerShdw blurRad="38100" dist="38100" dir="2700000" algn="tl">
                      <a:srgbClr val="000000"/>
                    </a:outerShdw>
                  </a:effectLst>
                  <a:latin typeface="Arial Rounded MT Bold" panose="020F0704030504030204" pitchFamily="34" charset="0"/>
                </a:rPr>
                <a:t>2</a:t>
              </a:r>
              <a:endParaRPr lang="en-GB" sz="3600" b="1" dirty="0">
                <a:solidFill>
                  <a:schemeClr val="bg1"/>
                </a:solidFill>
                <a:effectLst>
                  <a:outerShdw blurRad="38100" dist="38100" dir="2700000" algn="tl">
                    <a:srgbClr val="000000"/>
                  </a:outerShdw>
                </a:effectLst>
                <a:latin typeface="Arial Rounded MT Bold" panose="020F0704030504030204" pitchFamily="34" charset="0"/>
              </a:endParaRPr>
            </a:p>
          </p:txBody>
        </p:sp>
        <p:sp>
          <p:nvSpPr>
            <p:cNvPr id="8" name="TextBox 7"/>
            <p:cNvSpPr txBox="1"/>
            <p:nvPr/>
          </p:nvSpPr>
          <p:spPr>
            <a:xfrm>
              <a:off x="7164288" y="5099668"/>
              <a:ext cx="1246481" cy="1877437"/>
            </a:xfrm>
            <a:prstGeom prst="rect">
              <a:avLst/>
            </a:prstGeom>
            <a:noFill/>
          </p:spPr>
          <p:txBody>
            <a:bodyPr wrap="square" rtlCol="0">
              <a:spAutoFit/>
            </a:bodyPr>
            <a:lstStyle/>
            <a:p>
              <a:pPr algn="ctr"/>
              <a:r>
                <a:rPr lang="en-GB" sz="4400" b="1" dirty="0" smtClean="0">
                  <a:solidFill>
                    <a:schemeClr val="bg1"/>
                  </a:solidFill>
                  <a:effectLst>
                    <a:outerShdw blurRad="38100" dist="38100" dir="2700000" algn="tl">
                      <a:srgbClr val="000000"/>
                    </a:outerShdw>
                  </a:effectLst>
                  <a:latin typeface="Arial Rounded MT Bold" panose="020F0704030504030204" pitchFamily="34" charset="0"/>
                </a:rPr>
                <a:t>     </a:t>
              </a:r>
              <a:r>
                <a:rPr lang="en-GB" sz="7200" b="1" dirty="0">
                  <a:solidFill>
                    <a:schemeClr val="bg1"/>
                  </a:solidFill>
                  <a:effectLst>
                    <a:outerShdw blurRad="38100" dist="38100" dir="2700000" algn="tl">
                      <a:srgbClr val="000000"/>
                    </a:outerShdw>
                  </a:effectLst>
                  <a:latin typeface="Arial Rounded MT Bold" panose="020F0704030504030204" pitchFamily="34" charset="0"/>
                </a:rPr>
                <a:t>3</a:t>
              </a:r>
              <a:endParaRPr lang="en-GB" sz="3600" b="1" dirty="0">
                <a:solidFill>
                  <a:schemeClr val="bg1"/>
                </a:solidFill>
                <a:effectLst>
                  <a:outerShdw blurRad="38100" dist="38100" dir="2700000" algn="tl">
                    <a:srgbClr val="000000"/>
                  </a:outerShdw>
                </a:effectLst>
                <a:latin typeface="Arial Rounded MT Bold" panose="020F0704030504030204" pitchFamily="34" charset="0"/>
              </a:endParaRPr>
            </a:p>
          </p:txBody>
        </p:sp>
        <p:sp>
          <p:nvSpPr>
            <p:cNvPr id="5" name="TextBox 4"/>
            <p:cNvSpPr txBox="1"/>
            <p:nvPr/>
          </p:nvSpPr>
          <p:spPr>
            <a:xfrm>
              <a:off x="231502" y="7034624"/>
              <a:ext cx="8640960" cy="1938992"/>
            </a:xfrm>
            <a:prstGeom prst="rect">
              <a:avLst/>
            </a:prstGeom>
            <a:noFill/>
          </p:spPr>
          <p:txBody>
            <a:bodyPr wrap="square" rtlCol="0">
              <a:spAutoFit/>
            </a:bodyPr>
            <a:lstStyle/>
            <a:p>
              <a:pPr algn="ctr"/>
              <a:r>
                <a:rPr lang="en-GB" sz="4000" b="1" dirty="0" smtClean="0">
                  <a:solidFill>
                    <a:schemeClr val="bg1"/>
                  </a:solidFill>
                  <a:effectLst>
                    <a:outerShdw blurRad="38100" dist="38100" dir="2700000" algn="tl">
                      <a:srgbClr val="000000"/>
                    </a:outerShdw>
                  </a:effectLst>
                  <a:latin typeface="Arial Rounded MT Bold" panose="020F0704030504030204" pitchFamily="34" charset="0"/>
                </a:rPr>
                <a:t>Plants need sunlight, water and soil with lots of nutrients. You can also have air and warmth too.</a:t>
              </a:r>
              <a:endParaRPr lang="en-GB" sz="3200" b="1" dirty="0">
                <a:solidFill>
                  <a:schemeClr val="bg1"/>
                </a:solidFill>
                <a:effectLst>
                  <a:outerShdw blurRad="38100" dist="38100" dir="2700000" algn="tl">
                    <a:srgbClr val="000000"/>
                  </a:outerShdw>
                </a:effectLst>
                <a:latin typeface="Arial Rounded MT Bold" panose="020F0704030504030204" pitchFamily="34" charset="0"/>
              </a:endParaRPr>
            </a:p>
          </p:txBody>
        </p:sp>
      </p:grpSp>
    </p:spTree>
    <p:extLst>
      <p:ext uri="{BB962C8B-B14F-4D97-AF65-F5344CB8AC3E}">
        <p14:creationId xmlns:p14="http://schemas.microsoft.com/office/powerpoint/2010/main" val="291451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3.33333E-6 -2.59259E-6 L 0.00208 -0.31458 " pathEditMode="relative" rAng="0" ptsTypes="AA">
                                      <p:cBhvr>
                                        <p:cTn id="6" dur="2000" fill="hold"/>
                                        <p:tgtEl>
                                          <p:spTgt spid="9"/>
                                        </p:tgtEl>
                                        <p:attrNameLst>
                                          <p:attrName>ppt_x</p:attrName>
                                          <p:attrName>ppt_y</p:attrName>
                                        </p:attrNameLst>
                                      </p:cBhvr>
                                      <p:rCtr x="104" y="-15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pic>
        <p:nvPicPr>
          <p:cNvPr id="6146" name="Picture 2" descr="Image result for durham botanic gardens monkey puzzle tre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67945" y="116632"/>
            <a:ext cx="4896544" cy="6557766"/>
          </a:xfrm>
          <a:prstGeom prst="rect">
            <a:avLst/>
          </a:prstGeom>
          <a:noFill/>
          <a:ln w="76200">
            <a:noFill/>
          </a:ln>
          <a:extLst>
            <a:ext uri="{909E8E84-426E-40DD-AFC4-6F175D3DCCD1}">
              <a14:hiddenFill xmlns:a14="http://schemas.microsoft.com/office/drawing/2010/main">
                <a:solidFill>
                  <a:srgbClr val="FFFFFF"/>
                </a:solidFill>
              </a14:hiddenFill>
            </a:ext>
          </a:extLst>
        </p:spPr>
      </p:pic>
      <p:pic>
        <p:nvPicPr>
          <p:cNvPr id="6148" name="Picture 4" descr="Image result for dinosaur transparent gif"/>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1475656" y="4756110"/>
            <a:ext cx="2530356" cy="1265178"/>
          </a:xfrm>
          <a:prstGeom prst="rect">
            <a:avLst/>
          </a:prstGeom>
          <a:noFill/>
          <a:effectLst>
            <a:outerShdw blurRad="76200" dist="1397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8964488" y="98542"/>
            <a:ext cx="179511" cy="6740307"/>
          </a:xfrm>
          <a:prstGeom prst="rect">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179513" y="116632"/>
            <a:ext cx="3888432" cy="6740307"/>
          </a:xfrm>
          <a:prstGeom prst="rect">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107504" y="44624"/>
            <a:ext cx="3528391" cy="6740307"/>
          </a:xfrm>
          <a:prstGeom prst="rect">
            <a:avLst/>
          </a:prstGeom>
          <a:noFill/>
        </p:spPr>
        <p:txBody>
          <a:bodyPr wrap="square" rtlCol="0">
            <a:spAutoFit/>
          </a:bodyPr>
          <a:lstStyle/>
          <a:p>
            <a:r>
              <a:rPr lang="en-GB" sz="4800" b="1" dirty="0">
                <a:solidFill>
                  <a:srgbClr val="FFCC00"/>
                </a:solidFill>
                <a:effectLst>
                  <a:outerShdw blurRad="38100" dist="38100" dir="2700000" algn="tl">
                    <a:srgbClr val="000000"/>
                  </a:outerShdw>
                </a:effectLst>
                <a:latin typeface="Arial Rounded MT Bold" panose="020F0704030504030204" pitchFamily="34" charset="0"/>
              </a:rPr>
              <a:t>2</a:t>
            </a:r>
            <a:r>
              <a:rPr lang="en-GB" sz="4800" b="1" dirty="0" smtClean="0">
                <a:solidFill>
                  <a:srgbClr val="FFCC00"/>
                </a:solidFill>
                <a:effectLst>
                  <a:outerShdw blurRad="38100" dist="38100" dir="2700000" algn="tl">
                    <a:srgbClr val="000000"/>
                  </a:outerShdw>
                </a:effectLst>
                <a:latin typeface="Arial Rounded MT Bold" panose="020F0704030504030204" pitchFamily="34" charset="0"/>
              </a:rPr>
              <a:t>. TRUE </a:t>
            </a:r>
          </a:p>
          <a:p>
            <a:r>
              <a:rPr lang="en-GB" sz="4800" b="1" dirty="0" smtClean="0">
                <a:solidFill>
                  <a:srgbClr val="FFCC00"/>
                </a:solidFill>
                <a:effectLst>
                  <a:outerShdw blurRad="38100" dist="38100" dir="2700000" algn="tl">
                    <a:srgbClr val="000000"/>
                  </a:outerShdw>
                </a:effectLst>
                <a:latin typeface="Arial Rounded MT Bold" panose="020F0704030504030204" pitchFamily="34" charset="0"/>
              </a:rPr>
              <a:t>OR </a:t>
            </a:r>
          </a:p>
          <a:p>
            <a:r>
              <a:rPr lang="en-GB" sz="4800" b="1" dirty="0" smtClean="0">
                <a:solidFill>
                  <a:srgbClr val="FFCC00"/>
                </a:solidFill>
                <a:effectLst>
                  <a:outerShdw blurRad="38100" dist="38100" dir="2700000" algn="tl">
                    <a:srgbClr val="000000"/>
                  </a:outerShdw>
                </a:effectLst>
                <a:latin typeface="Arial Rounded MT Bold" panose="020F0704030504030204" pitchFamily="34" charset="0"/>
              </a:rPr>
              <a:t>FALSE:</a:t>
            </a:r>
          </a:p>
          <a:p>
            <a:r>
              <a:rPr lang="en-GB" sz="4800" b="1" dirty="0" smtClean="0">
                <a:solidFill>
                  <a:srgbClr val="FFCC00"/>
                </a:solidFill>
                <a:effectLst>
                  <a:outerShdw blurRad="38100" dist="38100" dir="2700000" algn="tl">
                    <a:srgbClr val="000000"/>
                  </a:outerShdw>
                </a:effectLst>
                <a:latin typeface="Arial Rounded MT Bold" panose="020F0704030504030204" pitchFamily="34" charset="0"/>
              </a:rPr>
              <a:t>Monkey Puzzle Trees were alive at the time of the dinosaurs?</a:t>
            </a:r>
            <a:endParaRPr lang="en-GB" sz="4800" b="1" dirty="0">
              <a:solidFill>
                <a:srgbClr val="FFCC00"/>
              </a:solidFill>
              <a:effectLst>
                <a:outerShdw blurRad="38100" dist="38100" dir="2700000" algn="tl">
                  <a:srgbClr val="000000"/>
                </a:outerShdw>
              </a:effectLst>
              <a:latin typeface="Arial Rounded MT Bold" panose="020F0704030504030204" pitchFamily="34" charset="0"/>
            </a:endParaRPr>
          </a:p>
        </p:txBody>
      </p:sp>
    </p:spTree>
    <p:extLst>
      <p:ext uri="{BB962C8B-B14F-4D97-AF65-F5344CB8AC3E}">
        <p14:creationId xmlns:p14="http://schemas.microsoft.com/office/powerpoint/2010/main" val="12739990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additive="base">
                                        <p:cTn id="7" dur="10000" fill="hold"/>
                                        <p:tgtEl>
                                          <p:spTgt spid="6148"/>
                                        </p:tgtEl>
                                        <p:attrNameLst>
                                          <p:attrName>ppt_x</p:attrName>
                                        </p:attrNameLst>
                                      </p:cBhvr>
                                      <p:tavLst>
                                        <p:tav tm="0">
                                          <p:val>
                                            <p:strVal val="1+#ppt_w/2"/>
                                          </p:val>
                                        </p:tav>
                                        <p:tav tm="100000">
                                          <p:val>
                                            <p:strVal val="#ppt_x"/>
                                          </p:val>
                                        </p:tav>
                                      </p:tavLst>
                                    </p:anim>
                                    <p:anim calcmode="lin" valueType="num">
                                      <p:cBhvr additive="base">
                                        <p:cTn id="8" dur="10000" fill="hold"/>
                                        <p:tgtEl>
                                          <p:spTgt spid="61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pic>
        <p:nvPicPr>
          <p:cNvPr id="5132" name="Picture 12" descr="Image result for monkey puzzle trees"/>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32292"/>
            <a:ext cx="9144000" cy="68902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03648" y="260648"/>
            <a:ext cx="5688631" cy="5509200"/>
          </a:xfrm>
          <a:prstGeom prst="rect">
            <a:avLst/>
          </a:prstGeom>
          <a:noFill/>
        </p:spPr>
        <p:txBody>
          <a:bodyPr wrap="square" rtlCol="0">
            <a:spAutoFit/>
          </a:bodyPr>
          <a:lstStyle/>
          <a:p>
            <a:pPr algn="ctr"/>
            <a:r>
              <a:rPr lang="en-GB" sz="3200" b="1" dirty="0" smtClean="0">
                <a:solidFill>
                  <a:srgbClr val="FFCC00"/>
                </a:solidFill>
                <a:effectLst>
                  <a:outerShdw blurRad="38100" dist="38100" dir="2700000" algn="tl">
                    <a:srgbClr val="000000"/>
                  </a:outerShdw>
                </a:effectLst>
                <a:latin typeface="Arial Rounded MT Bold" panose="020F0704030504030204" pitchFamily="34" charset="0"/>
              </a:rPr>
              <a:t>TRUE</a:t>
            </a:r>
          </a:p>
          <a:p>
            <a:pPr marL="457200" indent="-457200" algn="ctr">
              <a:buFontTx/>
              <a:buChar char="-"/>
            </a:pPr>
            <a:r>
              <a:rPr lang="en-GB" sz="3200" b="1" dirty="0" smtClean="0">
                <a:solidFill>
                  <a:srgbClr val="FFCC00"/>
                </a:solidFill>
                <a:effectLst>
                  <a:outerShdw blurRad="38100" dist="38100" dir="2700000" algn="tl">
                    <a:srgbClr val="000000"/>
                  </a:outerShdw>
                </a:effectLst>
                <a:latin typeface="Arial Rounded MT Bold" panose="020F0704030504030204" pitchFamily="34" charset="0"/>
              </a:rPr>
              <a:t>We have found fossils</a:t>
            </a:r>
          </a:p>
          <a:p>
            <a:pPr algn="ctr"/>
            <a:r>
              <a:rPr lang="en-GB" sz="3200" b="1" dirty="0" smtClean="0">
                <a:solidFill>
                  <a:srgbClr val="FFCC00"/>
                </a:solidFill>
                <a:effectLst>
                  <a:outerShdw blurRad="38100" dist="38100" dir="2700000" algn="tl">
                    <a:srgbClr val="000000"/>
                  </a:outerShdw>
                </a:effectLst>
                <a:latin typeface="Arial Rounded MT Bold" panose="020F0704030504030204" pitchFamily="34" charset="0"/>
              </a:rPr>
              <a:t>of Monkey Puzzle Trees from the start of the Jurassic Period – the time when Brachiosaurus, Diplodocus, </a:t>
            </a:r>
          </a:p>
          <a:p>
            <a:pPr algn="ctr"/>
            <a:r>
              <a:rPr lang="en-GB" sz="3200" b="1" dirty="0" smtClean="0">
                <a:solidFill>
                  <a:srgbClr val="FFCC00"/>
                </a:solidFill>
                <a:effectLst>
                  <a:outerShdw blurRad="38100" dist="38100" dir="2700000" algn="tl">
                    <a:srgbClr val="000000"/>
                  </a:outerShdw>
                </a:effectLst>
                <a:latin typeface="Arial Rounded MT Bold" panose="020F0704030504030204" pitchFamily="34" charset="0"/>
              </a:rPr>
              <a:t>Plesiosaurus and Stegosaurus </a:t>
            </a:r>
          </a:p>
          <a:p>
            <a:pPr algn="ctr"/>
            <a:r>
              <a:rPr lang="en-GB" sz="3200" b="1" dirty="0" smtClean="0">
                <a:solidFill>
                  <a:srgbClr val="FFCC00"/>
                </a:solidFill>
                <a:effectLst>
                  <a:outerShdw blurRad="38100" dist="38100" dir="2700000" algn="tl">
                    <a:srgbClr val="000000"/>
                  </a:outerShdw>
                </a:effectLst>
                <a:latin typeface="Arial Rounded MT Bold" panose="020F0704030504030204" pitchFamily="34" charset="0"/>
              </a:rPr>
              <a:t>would have roamed </a:t>
            </a:r>
          </a:p>
          <a:p>
            <a:pPr algn="ctr"/>
            <a:r>
              <a:rPr lang="en-GB" sz="3200" b="1" dirty="0" smtClean="0">
                <a:solidFill>
                  <a:srgbClr val="FFCC00"/>
                </a:solidFill>
                <a:effectLst>
                  <a:outerShdw blurRad="38100" dist="38100" dir="2700000" algn="tl">
                    <a:srgbClr val="000000"/>
                  </a:outerShdw>
                </a:effectLst>
                <a:latin typeface="Arial Rounded MT Bold" panose="020F0704030504030204" pitchFamily="34" charset="0"/>
              </a:rPr>
              <a:t>the world!</a:t>
            </a:r>
            <a:endParaRPr lang="en-GB" sz="3200" b="1" dirty="0">
              <a:solidFill>
                <a:srgbClr val="FFCC00"/>
              </a:solidFill>
              <a:effectLst>
                <a:outerShdw blurRad="38100" dist="38100" dir="2700000" algn="tl">
                  <a:srgbClr val="000000"/>
                </a:outerShdw>
              </a:effectLst>
              <a:latin typeface="Arial Rounded MT Bold" panose="020F0704030504030204" pitchFamily="34" charset="0"/>
            </a:endParaRPr>
          </a:p>
        </p:txBody>
      </p:sp>
      <p:pic>
        <p:nvPicPr>
          <p:cNvPr id="5122" name="Picture 2" descr="Image result for brachiosaurus 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0182"/>
            <a:ext cx="2711669" cy="4714962"/>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5126" name="Picture 6" descr="Image result for diplodocus"/>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6579483" y="-32292"/>
            <a:ext cx="2564517" cy="3122333"/>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5128" name="Picture 8" descr="Image result for plesiosaur 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rot="20684156">
            <a:off x="-258645" y="5509072"/>
            <a:ext cx="3986213" cy="1722325"/>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5130" name="Picture 10" descr="Image result for stegosaurus pn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rot="431497" flipH="1">
            <a:off x="5416209" y="3075964"/>
            <a:ext cx="3985354" cy="4019978"/>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5112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par>
                          <p:cTn id="8" fill="hold">
                            <p:stCondLst>
                              <p:cond delay="2000"/>
                            </p:stCondLst>
                            <p:childTnLst>
                              <p:par>
                                <p:cTn id="9" presetID="2" presetClass="entr" presetSubtype="8" fill="hold" nodeType="afterEffect">
                                  <p:stCondLst>
                                    <p:cond delay="0"/>
                                  </p:stCondLst>
                                  <p:childTnLst>
                                    <p:set>
                                      <p:cBhvr>
                                        <p:cTn id="10" dur="1" fill="hold">
                                          <p:stCondLst>
                                            <p:cond delay="0"/>
                                          </p:stCondLst>
                                        </p:cTn>
                                        <p:tgtEl>
                                          <p:spTgt spid="5122"/>
                                        </p:tgtEl>
                                        <p:attrNameLst>
                                          <p:attrName>style.visibility</p:attrName>
                                        </p:attrNameLst>
                                      </p:cBhvr>
                                      <p:to>
                                        <p:strVal val="visible"/>
                                      </p:to>
                                    </p:set>
                                    <p:anim calcmode="lin" valueType="num">
                                      <p:cBhvr additive="base">
                                        <p:cTn id="11" dur="2000" fill="hold"/>
                                        <p:tgtEl>
                                          <p:spTgt spid="5122"/>
                                        </p:tgtEl>
                                        <p:attrNameLst>
                                          <p:attrName>ppt_x</p:attrName>
                                        </p:attrNameLst>
                                      </p:cBhvr>
                                      <p:tavLst>
                                        <p:tav tm="0">
                                          <p:val>
                                            <p:strVal val="0-#ppt_w/2"/>
                                          </p:val>
                                        </p:tav>
                                        <p:tav tm="100000">
                                          <p:val>
                                            <p:strVal val="#ppt_x"/>
                                          </p:val>
                                        </p:tav>
                                      </p:tavLst>
                                    </p:anim>
                                    <p:anim calcmode="lin" valueType="num">
                                      <p:cBhvr additive="base">
                                        <p:cTn id="12" dur="2000" fill="hold"/>
                                        <p:tgtEl>
                                          <p:spTgt spid="5122"/>
                                        </p:tgtEl>
                                        <p:attrNameLst>
                                          <p:attrName>ppt_y</p:attrName>
                                        </p:attrNameLst>
                                      </p:cBhvr>
                                      <p:tavLst>
                                        <p:tav tm="0">
                                          <p:val>
                                            <p:strVal val="#ppt_y"/>
                                          </p:val>
                                        </p:tav>
                                        <p:tav tm="100000">
                                          <p:val>
                                            <p:strVal val="#ppt_y"/>
                                          </p:val>
                                        </p:tav>
                                      </p:tavLst>
                                    </p:anim>
                                  </p:childTnLst>
                                </p:cTn>
                              </p:par>
                            </p:childTnLst>
                          </p:cTn>
                        </p:par>
                        <p:par>
                          <p:cTn id="13" fill="hold">
                            <p:stCondLst>
                              <p:cond delay="4000"/>
                            </p:stCondLst>
                            <p:childTnLst>
                              <p:par>
                                <p:cTn id="14" presetID="2" presetClass="entr" presetSubtype="2" fill="hold" nodeType="afterEffect">
                                  <p:stCondLst>
                                    <p:cond delay="0"/>
                                  </p:stCondLst>
                                  <p:childTnLst>
                                    <p:set>
                                      <p:cBhvr>
                                        <p:cTn id="15" dur="1" fill="hold">
                                          <p:stCondLst>
                                            <p:cond delay="0"/>
                                          </p:stCondLst>
                                        </p:cTn>
                                        <p:tgtEl>
                                          <p:spTgt spid="5126"/>
                                        </p:tgtEl>
                                        <p:attrNameLst>
                                          <p:attrName>style.visibility</p:attrName>
                                        </p:attrNameLst>
                                      </p:cBhvr>
                                      <p:to>
                                        <p:strVal val="visible"/>
                                      </p:to>
                                    </p:set>
                                    <p:anim calcmode="lin" valueType="num">
                                      <p:cBhvr additive="base">
                                        <p:cTn id="16" dur="2000" fill="hold"/>
                                        <p:tgtEl>
                                          <p:spTgt spid="5126"/>
                                        </p:tgtEl>
                                        <p:attrNameLst>
                                          <p:attrName>ppt_x</p:attrName>
                                        </p:attrNameLst>
                                      </p:cBhvr>
                                      <p:tavLst>
                                        <p:tav tm="0">
                                          <p:val>
                                            <p:strVal val="1+#ppt_w/2"/>
                                          </p:val>
                                        </p:tav>
                                        <p:tav tm="100000">
                                          <p:val>
                                            <p:strVal val="#ppt_x"/>
                                          </p:val>
                                        </p:tav>
                                      </p:tavLst>
                                    </p:anim>
                                    <p:anim calcmode="lin" valueType="num">
                                      <p:cBhvr additive="base">
                                        <p:cTn id="17" dur="2000" fill="hold"/>
                                        <p:tgtEl>
                                          <p:spTgt spid="5126"/>
                                        </p:tgtEl>
                                        <p:attrNameLst>
                                          <p:attrName>ppt_y</p:attrName>
                                        </p:attrNameLst>
                                      </p:cBhvr>
                                      <p:tavLst>
                                        <p:tav tm="0">
                                          <p:val>
                                            <p:strVal val="#ppt_y"/>
                                          </p:val>
                                        </p:tav>
                                        <p:tav tm="100000">
                                          <p:val>
                                            <p:strVal val="#ppt_y"/>
                                          </p:val>
                                        </p:tav>
                                      </p:tavLst>
                                    </p:anim>
                                  </p:childTnLst>
                                </p:cTn>
                              </p:par>
                            </p:childTnLst>
                          </p:cTn>
                        </p:par>
                        <p:par>
                          <p:cTn id="18" fill="hold">
                            <p:stCondLst>
                              <p:cond delay="6000"/>
                            </p:stCondLst>
                            <p:childTnLst>
                              <p:par>
                                <p:cTn id="19" presetID="2" presetClass="entr" presetSubtype="8" fill="hold" nodeType="afterEffect">
                                  <p:stCondLst>
                                    <p:cond delay="0"/>
                                  </p:stCondLst>
                                  <p:childTnLst>
                                    <p:set>
                                      <p:cBhvr>
                                        <p:cTn id="20" dur="1" fill="hold">
                                          <p:stCondLst>
                                            <p:cond delay="0"/>
                                          </p:stCondLst>
                                        </p:cTn>
                                        <p:tgtEl>
                                          <p:spTgt spid="5128"/>
                                        </p:tgtEl>
                                        <p:attrNameLst>
                                          <p:attrName>style.visibility</p:attrName>
                                        </p:attrNameLst>
                                      </p:cBhvr>
                                      <p:to>
                                        <p:strVal val="visible"/>
                                      </p:to>
                                    </p:set>
                                    <p:anim calcmode="lin" valueType="num">
                                      <p:cBhvr additive="base">
                                        <p:cTn id="21" dur="2000" fill="hold"/>
                                        <p:tgtEl>
                                          <p:spTgt spid="5128"/>
                                        </p:tgtEl>
                                        <p:attrNameLst>
                                          <p:attrName>ppt_x</p:attrName>
                                        </p:attrNameLst>
                                      </p:cBhvr>
                                      <p:tavLst>
                                        <p:tav tm="0">
                                          <p:val>
                                            <p:strVal val="0-#ppt_w/2"/>
                                          </p:val>
                                        </p:tav>
                                        <p:tav tm="100000">
                                          <p:val>
                                            <p:strVal val="#ppt_x"/>
                                          </p:val>
                                        </p:tav>
                                      </p:tavLst>
                                    </p:anim>
                                    <p:anim calcmode="lin" valueType="num">
                                      <p:cBhvr additive="base">
                                        <p:cTn id="22" dur="2000" fill="hold"/>
                                        <p:tgtEl>
                                          <p:spTgt spid="5128"/>
                                        </p:tgtEl>
                                        <p:attrNameLst>
                                          <p:attrName>ppt_y</p:attrName>
                                        </p:attrNameLst>
                                      </p:cBhvr>
                                      <p:tavLst>
                                        <p:tav tm="0">
                                          <p:val>
                                            <p:strVal val="#ppt_y"/>
                                          </p:val>
                                        </p:tav>
                                        <p:tav tm="100000">
                                          <p:val>
                                            <p:strVal val="#ppt_y"/>
                                          </p:val>
                                        </p:tav>
                                      </p:tavLst>
                                    </p:anim>
                                  </p:childTnLst>
                                </p:cTn>
                              </p:par>
                            </p:childTnLst>
                          </p:cTn>
                        </p:par>
                        <p:par>
                          <p:cTn id="23" fill="hold">
                            <p:stCondLst>
                              <p:cond delay="8000"/>
                            </p:stCondLst>
                            <p:childTnLst>
                              <p:par>
                                <p:cTn id="24" presetID="2" presetClass="entr" presetSubtype="6" fill="hold" nodeType="afterEffect">
                                  <p:stCondLst>
                                    <p:cond delay="0"/>
                                  </p:stCondLst>
                                  <p:childTnLst>
                                    <p:set>
                                      <p:cBhvr>
                                        <p:cTn id="25" dur="1" fill="hold">
                                          <p:stCondLst>
                                            <p:cond delay="0"/>
                                          </p:stCondLst>
                                        </p:cTn>
                                        <p:tgtEl>
                                          <p:spTgt spid="5130"/>
                                        </p:tgtEl>
                                        <p:attrNameLst>
                                          <p:attrName>style.visibility</p:attrName>
                                        </p:attrNameLst>
                                      </p:cBhvr>
                                      <p:to>
                                        <p:strVal val="visible"/>
                                      </p:to>
                                    </p:set>
                                    <p:anim calcmode="lin" valueType="num">
                                      <p:cBhvr additive="base">
                                        <p:cTn id="26" dur="2000" fill="hold"/>
                                        <p:tgtEl>
                                          <p:spTgt spid="5130"/>
                                        </p:tgtEl>
                                        <p:attrNameLst>
                                          <p:attrName>ppt_x</p:attrName>
                                        </p:attrNameLst>
                                      </p:cBhvr>
                                      <p:tavLst>
                                        <p:tav tm="0">
                                          <p:val>
                                            <p:strVal val="1+#ppt_w/2"/>
                                          </p:val>
                                        </p:tav>
                                        <p:tav tm="100000">
                                          <p:val>
                                            <p:strVal val="#ppt_x"/>
                                          </p:val>
                                        </p:tav>
                                      </p:tavLst>
                                    </p:anim>
                                    <p:anim calcmode="lin" valueType="num">
                                      <p:cBhvr additive="base">
                                        <p:cTn id="27" dur="2000" fill="hold"/>
                                        <p:tgtEl>
                                          <p:spTgt spid="51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2" descr="\\hudson\qllx12\Mds_Desktop\20170817_094831.jpg"/>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colorTemperature colorTemp="7200"/>
                    </a14:imgEffect>
                    <a14:imgEffect>
                      <a14:saturation sat="110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05439" y="4689718"/>
            <a:ext cx="6431057" cy="2123658"/>
          </a:xfrm>
          <a:prstGeom prst="rect">
            <a:avLst/>
          </a:prstGeom>
          <a:noFill/>
        </p:spPr>
        <p:txBody>
          <a:bodyPr wrap="square" rtlCol="0">
            <a:spAutoFit/>
          </a:bodyPr>
          <a:lstStyle/>
          <a:p>
            <a:pPr algn="r"/>
            <a:r>
              <a:rPr lang="en-GB" sz="4400" b="1" dirty="0" smtClean="0">
                <a:solidFill>
                  <a:schemeClr val="bg1"/>
                </a:solidFill>
                <a:effectLst>
                  <a:outerShdw blurRad="38100" dist="38100" dir="2700000" algn="tl">
                    <a:srgbClr val="000000"/>
                  </a:outerShdw>
                </a:effectLst>
                <a:latin typeface="Arial Rounded MT Bold" panose="020F0704030504030204" pitchFamily="34" charset="0"/>
              </a:rPr>
              <a:t>     </a:t>
            </a:r>
            <a:r>
              <a:rPr lang="en-GB" sz="4400" b="1" dirty="0">
                <a:solidFill>
                  <a:schemeClr val="bg1"/>
                </a:solidFill>
                <a:effectLst>
                  <a:outerShdw blurRad="38100" dist="38100" dir="2700000" algn="tl">
                    <a:srgbClr val="000000"/>
                  </a:outerShdw>
                </a:effectLst>
                <a:latin typeface="Arial Rounded MT Bold" panose="020F0704030504030204" pitchFamily="34" charset="0"/>
              </a:rPr>
              <a:t>3</a:t>
            </a:r>
            <a:r>
              <a:rPr lang="en-GB" sz="4400" b="1" dirty="0" smtClean="0">
                <a:solidFill>
                  <a:schemeClr val="bg1"/>
                </a:solidFill>
                <a:effectLst>
                  <a:outerShdw blurRad="38100" dist="38100" dir="2700000" algn="tl">
                    <a:srgbClr val="000000"/>
                  </a:outerShdw>
                </a:effectLst>
                <a:latin typeface="Arial Rounded MT Bold" panose="020F0704030504030204" pitchFamily="34" charset="0"/>
              </a:rPr>
              <a:t>. How do cherry </a:t>
            </a:r>
          </a:p>
          <a:p>
            <a:pPr algn="r"/>
            <a:r>
              <a:rPr lang="en-GB" sz="4400" b="1" dirty="0" smtClean="0">
                <a:solidFill>
                  <a:schemeClr val="bg1"/>
                </a:solidFill>
                <a:effectLst>
                  <a:outerShdw blurRad="38100" dist="38100" dir="2700000" algn="tl">
                    <a:srgbClr val="000000"/>
                  </a:outerShdw>
                </a:effectLst>
                <a:latin typeface="Arial Rounded MT Bold" panose="020F0704030504030204" pitchFamily="34" charset="0"/>
              </a:rPr>
              <a:t>trees get their seeds moved around?</a:t>
            </a:r>
            <a:endParaRPr lang="en-GB" sz="3600" b="1" dirty="0">
              <a:solidFill>
                <a:schemeClr val="bg1"/>
              </a:solidFill>
              <a:effectLst>
                <a:outerShdw blurRad="38100" dist="38100" dir="2700000" algn="tl">
                  <a:srgbClr val="000000"/>
                </a:outerShdw>
              </a:effectLst>
              <a:latin typeface="Arial Rounded MT Bold" panose="020F0704030504030204" pitchFamily="34" charset="0"/>
            </a:endParaRPr>
          </a:p>
        </p:txBody>
      </p:sp>
      <p:grpSp>
        <p:nvGrpSpPr>
          <p:cNvPr id="8" name="Group 7"/>
          <p:cNvGrpSpPr/>
          <p:nvPr/>
        </p:nvGrpSpPr>
        <p:grpSpPr>
          <a:xfrm>
            <a:off x="293713" y="287047"/>
            <a:ext cx="1685999" cy="2205849"/>
            <a:chOff x="293713" y="287047"/>
            <a:chExt cx="1685999" cy="2205849"/>
          </a:xfrm>
        </p:grpSpPr>
        <p:pic>
          <p:nvPicPr>
            <p:cNvPr id="3074" name="Picture 2" descr="Image result for cherry 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3713" y="287047"/>
              <a:ext cx="1685999" cy="2205849"/>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7720" y="1097449"/>
              <a:ext cx="1651992" cy="1323439"/>
            </a:xfrm>
            <a:prstGeom prst="rect">
              <a:avLst/>
            </a:prstGeom>
            <a:noFill/>
          </p:spPr>
          <p:txBody>
            <a:bodyPr wrap="square" rtlCol="0">
              <a:spAutoFit/>
            </a:bodyPr>
            <a:lstStyle/>
            <a:p>
              <a:pPr algn="ctr"/>
              <a:r>
                <a:rPr lang="en-GB" sz="2000" b="1" dirty="0" smtClean="0">
                  <a:solidFill>
                    <a:schemeClr val="bg1"/>
                  </a:solidFill>
                  <a:effectLst>
                    <a:outerShdw blurRad="75057" rotWithShape="0">
                      <a:prstClr val="black"/>
                    </a:outerShdw>
                  </a:effectLst>
                  <a:latin typeface="Arial Rounded MT Bold" panose="020F0704030504030204" pitchFamily="34" charset="0"/>
                </a:rPr>
                <a:t>a. They throw them down a </a:t>
              </a:r>
            </a:p>
            <a:p>
              <a:pPr algn="ctr"/>
              <a:r>
                <a:rPr lang="en-GB" sz="2000" b="1" dirty="0">
                  <a:solidFill>
                    <a:schemeClr val="bg1"/>
                  </a:solidFill>
                  <a:effectLst>
                    <a:outerShdw blurRad="75057" rotWithShape="0">
                      <a:prstClr val="black"/>
                    </a:outerShdw>
                  </a:effectLst>
                  <a:latin typeface="Arial Rounded MT Bold" panose="020F0704030504030204" pitchFamily="34" charset="0"/>
                </a:rPr>
                <a:t>h</a:t>
              </a:r>
              <a:r>
                <a:rPr lang="en-GB" sz="2000" b="1" dirty="0" smtClean="0">
                  <a:solidFill>
                    <a:schemeClr val="bg1"/>
                  </a:solidFill>
                  <a:effectLst>
                    <a:outerShdw blurRad="75057" rotWithShape="0">
                      <a:prstClr val="black"/>
                    </a:outerShdw>
                  </a:effectLst>
                  <a:latin typeface="Arial Rounded MT Bold" panose="020F0704030504030204" pitchFamily="34" charset="0"/>
                </a:rPr>
                <a:t>ill.</a:t>
              </a:r>
              <a:endParaRPr lang="en-GB" sz="4000" b="1" dirty="0">
                <a:solidFill>
                  <a:schemeClr val="bg1"/>
                </a:solidFill>
                <a:effectLst>
                  <a:outerShdw blurRad="75057" rotWithShape="0">
                    <a:prstClr val="black"/>
                  </a:outerShdw>
                </a:effectLst>
                <a:latin typeface="Arial Rounded MT Bold" panose="020F0704030504030204" pitchFamily="34" charset="0"/>
              </a:endParaRPr>
            </a:p>
          </p:txBody>
        </p:sp>
      </p:grpSp>
      <p:grpSp>
        <p:nvGrpSpPr>
          <p:cNvPr id="12" name="Group 11"/>
          <p:cNvGrpSpPr/>
          <p:nvPr/>
        </p:nvGrpSpPr>
        <p:grpSpPr>
          <a:xfrm>
            <a:off x="4234434" y="620688"/>
            <a:ext cx="2641822" cy="3456384"/>
            <a:chOff x="4234434" y="620688"/>
            <a:chExt cx="2641822" cy="3456384"/>
          </a:xfrm>
        </p:grpSpPr>
        <p:pic>
          <p:nvPicPr>
            <p:cNvPr id="9" name="Picture 2" descr="Image result for cherry 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34434" y="620688"/>
              <a:ext cx="2641822" cy="3456384"/>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453669" y="1686287"/>
              <a:ext cx="2206563" cy="2246769"/>
            </a:xfrm>
            <a:prstGeom prst="rect">
              <a:avLst/>
            </a:prstGeom>
            <a:noFill/>
          </p:spPr>
          <p:txBody>
            <a:bodyPr wrap="square" rtlCol="0">
              <a:spAutoFit/>
            </a:bodyPr>
            <a:lstStyle/>
            <a:p>
              <a:pPr algn="ctr"/>
              <a:r>
                <a:rPr lang="en-GB" sz="2000" b="1" dirty="0">
                  <a:solidFill>
                    <a:schemeClr val="bg1"/>
                  </a:solidFill>
                  <a:effectLst>
                    <a:outerShdw blurRad="75057" rotWithShape="0">
                      <a:prstClr val="black"/>
                    </a:outerShdw>
                  </a:effectLst>
                  <a:latin typeface="Arial Rounded MT Bold" panose="020F0704030504030204" pitchFamily="34" charset="0"/>
                </a:rPr>
                <a:t>b</a:t>
              </a:r>
              <a:r>
                <a:rPr lang="en-GB" sz="2000" b="1" dirty="0" smtClean="0">
                  <a:solidFill>
                    <a:schemeClr val="bg1"/>
                  </a:solidFill>
                  <a:effectLst>
                    <a:outerShdw blurRad="75057" rotWithShape="0">
                      <a:prstClr val="black"/>
                    </a:outerShdw>
                  </a:effectLst>
                  <a:latin typeface="Arial Rounded MT Bold" panose="020F0704030504030204" pitchFamily="34" charset="0"/>
                </a:rPr>
                <a:t>. An animal eats the cherry and the seed comes out in it’s droppings </a:t>
              </a:r>
            </a:p>
            <a:p>
              <a:pPr algn="ctr"/>
              <a:r>
                <a:rPr lang="en-GB" sz="2000" b="1" dirty="0">
                  <a:solidFill>
                    <a:schemeClr val="bg1"/>
                  </a:solidFill>
                  <a:effectLst>
                    <a:outerShdw blurRad="75057" rotWithShape="0">
                      <a:prstClr val="black"/>
                    </a:outerShdw>
                  </a:effectLst>
                  <a:latin typeface="Arial Rounded MT Bold" panose="020F0704030504030204" pitchFamily="34" charset="0"/>
                </a:rPr>
                <a:t>l</a:t>
              </a:r>
              <a:r>
                <a:rPr lang="en-GB" sz="2000" b="1" dirty="0" smtClean="0">
                  <a:solidFill>
                    <a:schemeClr val="bg1"/>
                  </a:solidFill>
                  <a:effectLst>
                    <a:outerShdw blurRad="75057" rotWithShape="0">
                      <a:prstClr val="black"/>
                    </a:outerShdw>
                  </a:effectLst>
                  <a:latin typeface="Arial Rounded MT Bold" panose="020F0704030504030204" pitchFamily="34" charset="0"/>
                </a:rPr>
                <a:t>ater, away from the tree.</a:t>
              </a:r>
              <a:endParaRPr lang="en-GB" sz="4000" b="1" dirty="0">
                <a:solidFill>
                  <a:schemeClr val="bg1"/>
                </a:solidFill>
                <a:effectLst>
                  <a:outerShdw blurRad="75057" rotWithShape="0">
                    <a:prstClr val="black"/>
                  </a:outerShdw>
                </a:effectLst>
                <a:latin typeface="Arial Rounded MT Bold" panose="020F0704030504030204" pitchFamily="34" charset="0"/>
              </a:endParaRPr>
            </a:p>
          </p:txBody>
        </p:sp>
      </p:grpSp>
      <p:grpSp>
        <p:nvGrpSpPr>
          <p:cNvPr id="13" name="Group 12"/>
          <p:cNvGrpSpPr/>
          <p:nvPr/>
        </p:nvGrpSpPr>
        <p:grpSpPr>
          <a:xfrm>
            <a:off x="7528520" y="776065"/>
            <a:ext cx="1651992" cy="1644823"/>
            <a:chOff x="7528520" y="776065"/>
            <a:chExt cx="1651992" cy="1644823"/>
          </a:xfrm>
        </p:grpSpPr>
        <p:pic>
          <p:nvPicPr>
            <p:cNvPr id="10" name="Picture 2" descr="Image result for cherry 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749492" y="776065"/>
              <a:ext cx="1257189" cy="1644823"/>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528520" y="1321856"/>
              <a:ext cx="1651992" cy="1015663"/>
            </a:xfrm>
            <a:prstGeom prst="rect">
              <a:avLst/>
            </a:prstGeom>
            <a:noFill/>
          </p:spPr>
          <p:txBody>
            <a:bodyPr wrap="square" rtlCol="0">
              <a:spAutoFit/>
            </a:bodyPr>
            <a:lstStyle/>
            <a:p>
              <a:pPr algn="ctr"/>
              <a:r>
                <a:rPr lang="en-GB" sz="2000" b="1" dirty="0">
                  <a:solidFill>
                    <a:schemeClr val="bg1"/>
                  </a:solidFill>
                  <a:effectLst>
                    <a:outerShdw blurRad="75057" rotWithShape="0">
                      <a:prstClr val="black"/>
                    </a:outerShdw>
                  </a:effectLst>
                  <a:latin typeface="Arial Rounded MT Bold" panose="020F0704030504030204" pitchFamily="34" charset="0"/>
                </a:rPr>
                <a:t>c</a:t>
              </a:r>
              <a:r>
                <a:rPr lang="en-GB" sz="2000" b="1" dirty="0" smtClean="0">
                  <a:solidFill>
                    <a:schemeClr val="bg1"/>
                  </a:solidFill>
                  <a:effectLst>
                    <a:outerShdw blurRad="75057" rotWithShape="0">
                      <a:prstClr val="black"/>
                    </a:outerShdw>
                  </a:effectLst>
                  <a:latin typeface="Arial Rounded MT Bold" panose="020F0704030504030204" pitchFamily="34" charset="0"/>
                </a:rPr>
                <a:t>. They </a:t>
              </a:r>
            </a:p>
            <a:p>
              <a:pPr algn="ctr"/>
              <a:r>
                <a:rPr lang="en-GB" sz="2000" b="1" dirty="0" smtClean="0">
                  <a:solidFill>
                    <a:schemeClr val="bg1"/>
                  </a:solidFill>
                  <a:effectLst>
                    <a:outerShdw blurRad="75057" rotWithShape="0">
                      <a:prstClr val="black"/>
                    </a:outerShdw>
                  </a:effectLst>
                  <a:latin typeface="Arial Rounded MT Bold" panose="020F0704030504030204" pitchFamily="34" charset="0"/>
                </a:rPr>
                <a:t>fly </a:t>
              </a:r>
            </a:p>
            <a:p>
              <a:pPr algn="ctr"/>
              <a:r>
                <a:rPr lang="en-GB" sz="2000" b="1" dirty="0">
                  <a:solidFill>
                    <a:schemeClr val="bg1"/>
                  </a:solidFill>
                  <a:effectLst>
                    <a:outerShdw blurRad="75057" rotWithShape="0">
                      <a:prstClr val="black"/>
                    </a:outerShdw>
                  </a:effectLst>
                  <a:latin typeface="Arial Rounded MT Bold" panose="020F0704030504030204" pitchFamily="34" charset="0"/>
                </a:rPr>
                <a:t>a</a:t>
              </a:r>
              <a:r>
                <a:rPr lang="en-GB" sz="2000" b="1" dirty="0" smtClean="0">
                  <a:solidFill>
                    <a:schemeClr val="bg1"/>
                  </a:solidFill>
                  <a:effectLst>
                    <a:outerShdw blurRad="75057" rotWithShape="0">
                      <a:prstClr val="black"/>
                    </a:outerShdw>
                  </a:effectLst>
                  <a:latin typeface="Arial Rounded MT Bold" panose="020F0704030504030204" pitchFamily="34" charset="0"/>
                </a:rPr>
                <a:t>way.</a:t>
              </a:r>
              <a:endParaRPr lang="en-GB" sz="4000" b="1" dirty="0">
                <a:solidFill>
                  <a:schemeClr val="bg1"/>
                </a:solidFill>
                <a:effectLst>
                  <a:outerShdw blurRad="75057" rotWithShape="0">
                    <a:prstClr val="black"/>
                  </a:outerShdw>
                </a:effectLst>
                <a:latin typeface="Arial Rounded MT Bold" panose="020F0704030504030204" pitchFamily="34" charset="0"/>
              </a:endParaRPr>
            </a:p>
          </p:txBody>
        </p:sp>
      </p:grpSp>
      <p:pic>
        <p:nvPicPr>
          <p:cNvPr id="3076" name="Picture 4" descr="Image result for tree branch png">
            <a:hlinkClick r:id="rId7"/>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flipH="1">
            <a:off x="-21946" y="-27384"/>
            <a:ext cx="4782154" cy="105362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tree branch png">
            <a:hlinkClick r:id="rId9"/>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043562" y="-27384"/>
            <a:ext cx="5100438" cy="1658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677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1"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 calcmode="lin" valueType="num">
                                      <p:cBhvr additive="base">
                                        <p:cTn id="10" dur="1000" fill="hold"/>
                                        <p:tgtEl>
                                          <p:spTgt spid="3076"/>
                                        </p:tgtEl>
                                        <p:attrNameLst>
                                          <p:attrName>ppt_x</p:attrName>
                                        </p:attrNameLst>
                                      </p:cBhvr>
                                      <p:tavLst>
                                        <p:tav tm="0">
                                          <p:val>
                                            <p:strVal val="#ppt_x"/>
                                          </p:val>
                                        </p:tav>
                                        <p:tav tm="100000">
                                          <p:val>
                                            <p:strVal val="#ppt_x"/>
                                          </p:val>
                                        </p:tav>
                                      </p:tavLst>
                                    </p:anim>
                                    <p:anim calcmode="lin" valueType="num">
                                      <p:cBhvr additive="base">
                                        <p:cTn id="11" dur="1000" fill="hold"/>
                                        <p:tgtEl>
                                          <p:spTgt spid="3076"/>
                                        </p:tgtEl>
                                        <p:attrNameLst>
                                          <p:attrName>ppt_y</p:attrName>
                                        </p:attrNameLst>
                                      </p:cBhvr>
                                      <p:tavLst>
                                        <p:tav tm="0">
                                          <p:val>
                                            <p:strVal val="0-#ppt_h/2"/>
                                          </p:val>
                                        </p:tav>
                                        <p:tav tm="100000">
                                          <p:val>
                                            <p:strVal val="#ppt_y"/>
                                          </p:val>
                                        </p:tav>
                                      </p:tavLst>
                                    </p:anim>
                                  </p:childTnLst>
                                </p:cTn>
                              </p:par>
                              <p:par>
                                <p:cTn id="12" presetID="2" presetClass="entr" presetSubtype="1"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000" fill="hold"/>
                                        <p:tgtEl>
                                          <p:spTgt spid="8"/>
                                        </p:tgtEl>
                                        <p:attrNameLst>
                                          <p:attrName>ppt_x</p:attrName>
                                        </p:attrNameLst>
                                      </p:cBhvr>
                                      <p:tavLst>
                                        <p:tav tm="0">
                                          <p:val>
                                            <p:strVal val="#ppt_x"/>
                                          </p:val>
                                        </p:tav>
                                        <p:tav tm="100000">
                                          <p:val>
                                            <p:strVal val="#ppt_x"/>
                                          </p:val>
                                        </p:tav>
                                      </p:tavLst>
                                    </p:anim>
                                    <p:anim calcmode="lin" valueType="num">
                                      <p:cBhvr additive="base">
                                        <p:cTn id="15" dur="1000" fill="hold"/>
                                        <p:tgtEl>
                                          <p:spTgt spid="8"/>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1000" fill="hold"/>
                                        <p:tgtEl>
                                          <p:spTgt spid="12"/>
                                        </p:tgtEl>
                                        <p:attrNameLst>
                                          <p:attrName>ppt_x</p:attrName>
                                        </p:attrNameLst>
                                      </p:cBhvr>
                                      <p:tavLst>
                                        <p:tav tm="0">
                                          <p:val>
                                            <p:strVal val="#ppt_x"/>
                                          </p:val>
                                        </p:tav>
                                        <p:tav tm="100000">
                                          <p:val>
                                            <p:strVal val="#ppt_x"/>
                                          </p:val>
                                        </p:tav>
                                      </p:tavLst>
                                    </p:anim>
                                    <p:anim calcmode="lin" valueType="num">
                                      <p:cBhvr additive="base">
                                        <p:cTn id="19" dur="1000" fill="hold"/>
                                        <p:tgtEl>
                                          <p:spTgt spid="12"/>
                                        </p:tgtEl>
                                        <p:attrNameLst>
                                          <p:attrName>ppt_y</p:attrName>
                                        </p:attrNameLst>
                                      </p:cBhvr>
                                      <p:tavLst>
                                        <p:tav tm="0">
                                          <p:val>
                                            <p:strVal val="0-#ppt_h/2"/>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3078"/>
                                        </p:tgtEl>
                                        <p:attrNameLst>
                                          <p:attrName>style.visibility</p:attrName>
                                        </p:attrNameLst>
                                      </p:cBhvr>
                                      <p:to>
                                        <p:strVal val="visible"/>
                                      </p:to>
                                    </p:set>
                                    <p:anim calcmode="lin" valueType="num">
                                      <p:cBhvr additive="base">
                                        <p:cTn id="22" dur="1000" fill="hold"/>
                                        <p:tgtEl>
                                          <p:spTgt spid="3078"/>
                                        </p:tgtEl>
                                        <p:attrNameLst>
                                          <p:attrName>ppt_x</p:attrName>
                                        </p:attrNameLst>
                                      </p:cBhvr>
                                      <p:tavLst>
                                        <p:tav tm="0">
                                          <p:val>
                                            <p:strVal val="#ppt_x"/>
                                          </p:val>
                                        </p:tav>
                                        <p:tav tm="100000">
                                          <p:val>
                                            <p:strVal val="#ppt_x"/>
                                          </p:val>
                                        </p:tav>
                                      </p:tavLst>
                                    </p:anim>
                                    <p:anim calcmode="lin" valueType="num">
                                      <p:cBhvr additive="base">
                                        <p:cTn id="23" dur="1000" fill="hold"/>
                                        <p:tgtEl>
                                          <p:spTgt spid="3078"/>
                                        </p:tgtEl>
                                        <p:attrNameLst>
                                          <p:attrName>ppt_y</p:attrName>
                                        </p:attrNameLst>
                                      </p:cBhvr>
                                      <p:tavLst>
                                        <p:tav tm="0">
                                          <p:val>
                                            <p:strVal val="0-#ppt_h/2"/>
                                          </p:val>
                                        </p:tav>
                                        <p:tav tm="100000">
                                          <p:val>
                                            <p:strVal val="#ppt_y"/>
                                          </p:val>
                                        </p:tav>
                                      </p:tavLst>
                                    </p:anim>
                                  </p:childTnLst>
                                </p:cTn>
                              </p:par>
                              <p:par>
                                <p:cTn id="24" presetID="2" presetClass="entr" presetSubtype="1"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1000" fill="hold"/>
                                        <p:tgtEl>
                                          <p:spTgt spid="13"/>
                                        </p:tgtEl>
                                        <p:attrNameLst>
                                          <p:attrName>ppt_x</p:attrName>
                                        </p:attrNameLst>
                                      </p:cBhvr>
                                      <p:tavLst>
                                        <p:tav tm="0">
                                          <p:val>
                                            <p:strVal val="#ppt_x"/>
                                          </p:val>
                                        </p:tav>
                                        <p:tav tm="100000">
                                          <p:val>
                                            <p:strVal val="#ppt_x"/>
                                          </p:val>
                                        </p:tav>
                                      </p:tavLst>
                                    </p:anim>
                                    <p:anim calcmode="lin" valueType="num">
                                      <p:cBhvr additive="base">
                                        <p:cTn id="27"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pic>
        <p:nvPicPr>
          <p:cNvPr id="10242" name="Picture 2" descr="Image result for bird eats cherry gif">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22590" y="184726"/>
            <a:ext cx="3477602" cy="36763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22590" y="3582126"/>
            <a:ext cx="3477602" cy="282836"/>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147100" y="3632825"/>
            <a:ext cx="8784975" cy="3108543"/>
          </a:xfrm>
          <a:prstGeom prst="rect">
            <a:avLst/>
          </a:prstGeom>
          <a:noFill/>
        </p:spPr>
        <p:txBody>
          <a:bodyPr wrap="square" rtlCol="0">
            <a:spAutoFit/>
          </a:bodyPr>
          <a:lstStyle/>
          <a:p>
            <a:pPr algn="ctr"/>
            <a:r>
              <a:rPr lang="en-GB" sz="2800" b="1" dirty="0" smtClean="0">
                <a:solidFill>
                  <a:srgbClr val="FFCC00"/>
                </a:solidFill>
                <a:effectLst>
                  <a:outerShdw blurRad="38100" dist="38100" dir="2700000" algn="tl">
                    <a:srgbClr val="000000"/>
                  </a:outerShdw>
                </a:effectLst>
                <a:latin typeface="Arial Rounded MT Bold" panose="020F0704030504030204" pitchFamily="34" charset="0"/>
              </a:rPr>
              <a:t>b. An animal eats the cherry and the seed comes out in its droppings late, away from the tree – gross but true, cherry trees (and many other tree and plant types) cover their seeds with a tasty fruit, which gets eaten by animals, seeds and all. Once the seed comes out again, it’s got a little pile of manure ready to help it grow!</a:t>
            </a:r>
            <a:endParaRPr lang="en-GB" sz="2800" b="1" dirty="0">
              <a:solidFill>
                <a:srgbClr val="FFCC00"/>
              </a:solidFill>
              <a:effectLst>
                <a:outerShdw blurRad="38100" dist="38100" dir="2700000" algn="tl">
                  <a:srgbClr val="000000"/>
                </a:outerShdw>
              </a:effectLst>
              <a:latin typeface="Arial Rounded MT Bold" panose="020F0704030504030204" pitchFamily="34" charset="0"/>
            </a:endParaRPr>
          </a:p>
        </p:txBody>
      </p:sp>
    </p:spTree>
    <p:extLst>
      <p:ext uri="{BB962C8B-B14F-4D97-AF65-F5344CB8AC3E}">
        <p14:creationId xmlns:p14="http://schemas.microsoft.com/office/powerpoint/2010/main" val="344849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Effect transition="in" filter="fade">
                                      <p:cBhvr>
                                        <p:cTn id="10"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bamboo forest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15000"/>
                    </a14:imgEffect>
                  </a14:imgLayer>
                </a14:imgProps>
              </a:ext>
              <a:ext uri="{28A0092B-C50C-407E-A947-70E740481C1C}">
                <a14:useLocalDpi xmlns:a14="http://schemas.microsoft.com/office/drawing/2010/main" val="0"/>
              </a:ext>
            </a:extLst>
          </a:blip>
          <a:srcRect l="12131" r="12752"/>
          <a:stretch/>
        </p:blipFill>
        <p:spPr bwMode="auto">
          <a:xfrm>
            <a:off x="1" y="1"/>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gradient filter png">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831"/>
          <a:stretch/>
        </p:blipFill>
        <p:spPr bwMode="auto">
          <a:xfrm flipH="1">
            <a:off x="1619672" y="0"/>
            <a:ext cx="7524328" cy="68755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026391" y="527189"/>
            <a:ext cx="3960441" cy="3477875"/>
          </a:xfrm>
          <a:prstGeom prst="rect">
            <a:avLst/>
          </a:prstGeom>
          <a:noFill/>
        </p:spPr>
        <p:txBody>
          <a:bodyPr wrap="square" rtlCol="0">
            <a:spAutoFit/>
          </a:bodyPr>
          <a:lstStyle/>
          <a:p>
            <a:r>
              <a:rPr lang="en-GB" sz="4400" b="1" dirty="0" smtClean="0">
                <a:solidFill>
                  <a:srgbClr val="FFCC00"/>
                </a:solidFill>
                <a:effectLst>
                  <a:outerShdw blurRad="38100" dist="38100" dir="2700000" algn="tl">
                    <a:srgbClr val="000000"/>
                  </a:outerShdw>
                </a:effectLst>
                <a:latin typeface="Arial Rounded MT Bold" panose="020F0704030504030204" pitchFamily="34" charset="0"/>
              </a:rPr>
              <a:t>     4. Why is </a:t>
            </a:r>
          </a:p>
          <a:p>
            <a:pPr algn="r"/>
            <a:endParaRPr lang="en-GB" sz="4400" b="1" dirty="0">
              <a:solidFill>
                <a:srgbClr val="FFCC00"/>
              </a:solidFill>
              <a:effectLst>
                <a:outerShdw blurRad="38100" dist="38100" dir="2700000" algn="tl">
                  <a:srgbClr val="000000"/>
                </a:outerShdw>
              </a:effectLst>
              <a:latin typeface="Arial Rounded MT Bold" panose="020F0704030504030204" pitchFamily="34" charset="0"/>
            </a:endParaRPr>
          </a:p>
          <a:p>
            <a:pPr algn="r"/>
            <a:r>
              <a:rPr lang="en-GB" sz="4400" b="1" dirty="0" smtClean="0">
                <a:solidFill>
                  <a:srgbClr val="FFCC00"/>
                </a:solidFill>
                <a:effectLst>
                  <a:outerShdw blurRad="38100" dist="38100" dir="2700000" algn="tl">
                    <a:srgbClr val="000000"/>
                  </a:outerShdw>
                </a:effectLst>
                <a:latin typeface="Arial Rounded MT Bold" panose="020F0704030504030204" pitchFamily="34" charset="0"/>
              </a:rPr>
              <a:t>so useful to make things with?</a:t>
            </a:r>
            <a:endParaRPr lang="en-GB" sz="4400" b="1" dirty="0">
              <a:solidFill>
                <a:srgbClr val="FFCC00"/>
              </a:solidFill>
              <a:effectLst>
                <a:outerShdw blurRad="38100" dist="38100" dir="2700000" algn="tl">
                  <a:srgbClr val="000000"/>
                </a:outerShdw>
              </a:effectLst>
              <a:latin typeface="Arial Rounded MT Bold" panose="020F0704030504030204" pitchFamily="34" charset="0"/>
            </a:endParaRPr>
          </a:p>
        </p:txBody>
      </p:sp>
      <p:pic>
        <p:nvPicPr>
          <p:cNvPr id="2052" name="Picture 4" descr="Image result for bamboo word png"/>
          <p:cNvPicPr>
            <a:picLocks noChangeAspect="1" noChangeArrowheads="1"/>
          </p:cNvPicPr>
          <p:nvPr/>
        </p:nvPicPr>
        <p:blipFill>
          <a:blip r:embed="rId6">
            <a:extLst>
              <a:ext uri="{BEBA8EAE-BF5A-486C-A8C5-ECC9F3942E4B}">
                <a14:imgProps xmlns:a14="http://schemas.microsoft.com/office/drawing/2010/main">
                  <a14:imgLayer r:embed="rId7">
                    <a14:imgEffect>
                      <a14:artisticPencilGrayscale trans="20000"/>
                    </a14:imgEffect>
                    <a14:imgEffect>
                      <a14:colorTemperature colorTemp="11500"/>
                    </a14:imgEffect>
                    <a14:imgEffect>
                      <a14:saturation sat="400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5405293" y="116632"/>
            <a:ext cx="3572053" cy="1872208"/>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940152" y="4365104"/>
            <a:ext cx="3037194" cy="830997"/>
          </a:xfrm>
          <a:prstGeom prst="rect">
            <a:avLst/>
          </a:prstGeom>
          <a:noFill/>
        </p:spPr>
        <p:txBody>
          <a:bodyPr wrap="square" rtlCol="0">
            <a:spAutoFit/>
          </a:bodyPr>
          <a:lstStyle/>
          <a:p>
            <a:pPr algn="r"/>
            <a:r>
              <a:rPr lang="en-GB" sz="2400" b="1" dirty="0" smtClean="0">
                <a:solidFill>
                  <a:srgbClr val="FFCC00"/>
                </a:solidFill>
                <a:effectLst>
                  <a:outerShdw blurRad="38100" dist="38100" dir="2700000" algn="tl">
                    <a:srgbClr val="000000"/>
                  </a:outerShdw>
                </a:effectLst>
                <a:latin typeface="Arial Rounded MT Bold" panose="020F0704030504030204" pitchFamily="34" charset="0"/>
              </a:rPr>
              <a:t>a. It grows fast and there’s lots of it.</a:t>
            </a:r>
            <a:endParaRPr lang="en-GB" sz="2400" b="1" dirty="0">
              <a:solidFill>
                <a:srgbClr val="FFCC00"/>
              </a:solidFill>
              <a:effectLst>
                <a:outerShdw blurRad="38100" dist="38100" dir="2700000" algn="tl">
                  <a:srgbClr val="000000"/>
                </a:outerShdw>
              </a:effectLst>
              <a:latin typeface="Arial Rounded MT Bold" panose="020F0704030504030204" pitchFamily="34" charset="0"/>
            </a:endParaRPr>
          </a:p>
        </p:txBody>
      </p:sp>
      <p:sp>
        <p:nvSpPr>
          <p:cNvPr id="10" name="TextBox 9"/>
          <p:cNvSpPr txBox="1"/>
          <p:nvPr/>
        </p:nvSpPr>
        <p:spPr>
          <a:xfrm>
            <a:off x="5940152" y="5373216"/>
            <a:ext cx="3037194" cy="461665"/>
          </a:xfrm>
          <a:prstGeom prst="rect">
            <a:avLst/>
          </a:prstGeom>
          <a:noFill/>
        </p:spPr>
        <p:txBody>
          <a:bodyPr wrap="square" rtlCol="0">
            <a:spAutoFit/>
          </a:bodyPr>
          <a:lstStyle/>
          <a:p>
            <a:pPr algn="r"/>
            <a:r>
              <a:rPr lang="en-GB" sz="2400" b="1" dirty="0" smtClean="0">
                <a:solidFill>
                  <a:srgbClr val="FFCC00"/>
                </a:solidFill>
                <a:effectLst>
                  <a:outerShdw blurRad="38100" dist="38100" dir="2700000" algn="tl">
                    <a:srgbClr val="000000"/>
                  </a:outerShdw>
                </a:effectLst>
                <a:latin typeface="Arial Rounded MT Bold" panose="020F0704030504030204" pitchFamily="34" charset="0"/>
              </a:rPr>
              <a:t>b. It’s very strong.</a:t>
            </a:r>
            <a:endParaRPr lang="en-GB" sz="2400" b="1" dirty="0">
              <a:solidFill>
                <a:srgbClr val="FFCC00"/>
              </a:solidFill>
              <a:effectLst>
                <a:outerShdw blurRad="38100" dist="38100" dir="2700000" algn="tl">
                  <a:srgbClr val="000000"/>
                </a:outerShdw>
              </a:effectLst>
              <a:latin typeface="Arial Rounded MT Bold" panose="020F0704030504030204" pitchFamily="34" charset="0"/>
            </a:endParaRPr>
          </a:p>
        </p:txBody>
      </p:sp>
      <p:sp>
        <p:nvSpPr>
          <p:cNvPr id="11" name="TextBox 10"/>
          <p:cNvSpPr txBox="1"/>
          <p:nvPr/>
        </p:nvSpPr>
        <p:spPr>
          <a:xfrm>
            <a:off x="5672722" y="6165303"/>
            <a:ext cx="3219758" cy="461665"/>
          </a:xfrm>
          <a:prstGeom prst="rect">
            <a:avLst/>
          </a:prstGeom>
          <a:noFill/>
        </p:spPr>
        <p:txBody>
          <a:bodyPr wrap="square" rtlCol="0">
            <a:spAutoFit/>
          </a:bodyPr>
          <a:lstStyle/>
          <a:p>
            <a:pPr algn="r"/>
            <a:r>
              <a:rPr lang="en-GB" sz="2400" b="1" dirty="0">
                <a:solidFill>
                  <a:srgbClr val="FFCC00"/>
                </a:solidFill>
                <a:effectLst>
                  <a:outerShdw blurRad="38100" dist="38100" dir="2700000" algn="tl">
                    <a:srgbClr val="000000"/>
                  </a:outerShdw>
                </a:effectLst>
                <a:latin typeface="Arial Rounded MT Bold" panose="020F0704030504030204" pitchFamily="34" charset="0"/>
              </a:rPr>
              <a:t>c</a:t>
            </a:r>
            <a:r>
              <a:rPr lang="en-GB" sz="2400" b="1" dirty="0" smtClean="0">
                <a:solidFill>
                  <a:srgbClr val="FFCC00"/>
                </a:solidFill>
                <a:effectLst>
                  <a:outerShdw blurRad="38100" dist="38100" dir="2700000" algn="tl">
                    <a:srgbClr val="000000"/>
                  </a:outerShdw>
                </a:effectLst>
                <a:latin typeface="Arial Rounded MT Bold" panose="020F0704030504030204" pitchFamily="34" charset="0"/>
              </a:rPr>
              <a:t>. Both of these!</a:t>
            </a:r>
            <a:endParaRPr lang="en-GB" sz="2400" b="1" dirty="0">
              <a:solidFill>
                <a:srgbClr val="FFCC00"/>
              </a:solidFill>
              <a:effectLst>
                <a:outerShdw blurRad="38100" dist="38100" dir="2700000" algn="tl">
                  <a:srgbClr val="000000"/>
                </a:outerShdw>
              </a:effectLst>
              <a:latin typeface="Arial Rounded MT Bold" panose="020F0704030504030204" pitchFamily="34" charset="0"/>
            </a:endParaRPr>
          </a:p>
        </p:txBody>
      </p:sp>
    </p:spTree>
    <p:extLst>
      <p:ext uri="{BB962C8B-B14F-4D97-AF65-F5344CB8AC3E}">
        <p14:creationId xmlns:p14="http://schemas.microsoft.com/office/powerpoint/2010/main" val="3252931162"/>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500"/>
                                        <p:tgtEl>
                                          <p:spTgt spid="205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5122" name="Picture 2" descr="Image result for plant"/>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6512" y="0"/>
            <a:ext cx="9180512" cy="68689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1520" y="116632"/>
            <a:ext cx="8640960" cy="1446550"/>
          </a:xfrm>
          <a:prstGeom prst="rect">
            <a:avLst/>
          </a:prstGeom>
          <a:noFill/>
        </p:spPr>
        <p:txBody>
          <a:bodyPr wrap="square" rtlCol="0">
            <a:spAutoFit/>
          </a:bodyPr>
          <a:lstStyle/>
          <a:p>
            <a:pPr algn="ctr"/>
            <a:r>
              <a:rPr lang="en-GB" sz="4400" b="1" dirty="0" smtClean="0">
                <a:solidFill>
                  <a:srgbClr val="92D050"/>
                </a:solidFill>
                <a:effectLst>
                  <a:outerShdw blurRad="38100" dist="38100" dir="2700000" algn="tl">
                    <a:srgbClr val="000000"/>
                  </a:outerShdw>
                </a:effectLst>
                <a:latin typeface="Arial Rounded MT Bold" panose="020F0704030504030204" pitchFamily="34" charset="0"/>
              </a:rPr>
              <a:t>1. Name three things plants need to survive.</a:t>
            </a:r>
            <a:endParaRPr lang="en-GB" sz="3600" b="1" dirty="0">
              <a:solidFill>
                <a:srgbClr val="92D050"/>
              </a:solidFill>
              <a:effectLst>
                <a:outerShdw blurRad="38100" dist="38100" dir="2700000" algn="tl">
                  <a:srgbClr val="000000"/>
                </a:outerShdw>
              </a:effectLst>
              <a:latin typeface="Arial Rounded MT Bold" panose="020F0704030504030204" pitchFamily="34" charset="0"/>
            </a:endParaRPr>
          </a:p>
        </p:txBody>
      </p:sp>
      <p:sp>
        <p:nvSpPr>
          <p:cNvPr id="6" name="TextBox 5"/>
          <p:cNvSpPr txBox="1"/>
          <p:nvPr/>
        </p:nvSpPr>
        <p:spPr>
          <a:xfrm>
            <a:off x="373191" y="5085184"/>
            <a:ext cx="1246481" cy="1877437"/>
          </a:xfrm>
          <a:prstGeom prst="rect">
            <a:avLst/>
          </a:prstGeom>
          <a:noFill/>
        </p:spPr>
        <p:txBody>
          <a:bodyPr wrap="square" rtlCol="0">
            <a:spAutoFit/>
          </a:bodyPr>
          <a:lstStyle/>
          <a:p>
            <a:pPr algn="ctr"/>
            <a:r>
              <a:rPr lang="en-GB" sz="4400" b="1" dirty="0" smtClean="0">
                <a:solidFill>
                  <a:schemeClr val="bg1"/>
                </a:solidFill>
                <a:effectLst>
                  <a:outerShdw blurRad="38100" dist="38100" dir="2700000" algn="tl">
                    <a:srgbClr val="000000"/>
                  </a:outerShdw>
                </a:effectLst>
                <a:latin typeface="Arial Rounded MT Bold" panose="020F0704030504030204" pitchFamily="34" charset="0"/>
              </a:rPr>
              <a:t>     </a:t>
            </a:r>
            <a:r>
              <a:rPr lang="en-GB" sz="7200" b="1" dirty="0" smtClean="0">
                <a:solidFill>
                  <a:schemeClr val="bg1"/>
                </a:solidFill>
                <a:effectLst>
                  <a:outerShdw blurRad="38100" dist="38100" dir="2700000" algn="tl">
                    <a:srgbClr val="000000"/>
                  </a:outerShdw>
                </a:effectLst>
                <a:latin typeface="Arial Rounded MT Bold" panose="020F0704030504030204" pitchFamily="34" charset="0"/>
              </a:rPr>
              <a:t>1</a:t>
            </a:r>
            <a:endParaRPr lang="en-GB" sz="3600" b="1" dirty="0">
              <a:solidFill>
                <a:schemeClr val="bg1"/>
              </a:solidFill>
              <a:effectLst>
                <a:outerShdw blurRad="38100" dist="38100" dir="2700000" algn="tl">
                  <a:srgbClr val="000000"/>
                </a:outerShdw>
              </a:effectLst>
              <a:latin typeface="Arial Rounded MT Bold" panose="020F0704030504030204" pitchFamily="34" charset="0"/>
            </a:endParaRPr>
          </a:p>
        </p:txBody>
      </p:sp>
      <p:sp>
        <p:nvSpPr>
          <p:cNvPr id="7" name="TextBox 6"/>
          <p:cNvSpPr txBox="1"/>
          <p:nvPr/>
        </p:nvSpPr>
        <p:spPr>
          <a:xfrm>
            <a:off x="3563887" y="5099668"/>
            <a:ext cx="1246481" cy="1877437"/>
          </a:xfrm>
          <a:prstGeom prst="rect">
            <a:avLst/>
          </a:prstGeom>
          <a:noFill/>
        </p:spPr>
        <p:txBody>
          <a:bodyPr wrap="square" rtlCol="0">
            <a:spAutoFit/>
          </a:bodyPr>
          <a:lstStyle/>
          <a:p>
            <a:pPr algn="ctr"/>
            <a:r>
              <a:rPr lang="en-GB" sz="4400" b="1" dirty="0" smtClean="0">
                <a:solidFill>
                  <a:schemeClr val="bg1"/>
                </a:solidFill>
                <a:effectLst>
                  <a:outerShdw blurRad="38100" dist="38100" dir="2700000" algn="tl">
                    <a:srgbClr val="000000"/>
                  </a:outerShdw>
                </a:effectLst>
                <a:latin typeface="Arial Rounded MT Bold" panose="020F0704030504030204" pitchFamily="34" charset="0"/>
              </a:rPr>
              <a:t>     </a:t>
            </a:r>
            <a:r>
              <a:rPr lang="en-GB" sz="7200" b="1" dirty="0" smtClean="0">
                <a:solidFill>
                  <a:schemeClr val="bg1"/>
                </a:solidFill>
                <a:effectLst>
                  <a:outerShdw blurRad="38100" dist="38100" dir="2700000" algn="tl">
                    <a:srgbClr val="000000"/>
                  </a:outerShdw>
                </a:effectLst>
                <a:latin typeface="Arial Rounded MT Bold" panose="020F0704030504030204" pitchFamily="34" charset="0"/>
              </a:rPr>
              <a:t>2</a:t>
            </a:r>
            <a:endParaRPr lang="en-GB" sz="3600" b="1" dirty="0">
              <a:solidFill>
                <a:schemeClr val="bg1"/>
              </a:solidFill>
              <a:effectLst>
                <a:outerShdw blurRad="38100" dist="38100" dir="2700000" algn="tl">
                  <a:srgbClr val="000000"/>
                </a:outerShdw>
              </a:effectLst>
              <a:latin typeface="Arial Rounded MT Bold" panose="020F0704030504030204" pitchFamily="34" charset="0"/>
            </a:endParaRPr>
          </a:p>
        </p:txBody>
      </p:sp>
      <p:sp>
        <p:nvSpPr>
          <p:cNvPr id="8" name="TextBox 7"/>
          <p:cNvSpPr txBox="1"/>
          <p:nvPr/>
        </p:nvSpPr>
        <p:spPr>
          <a:xfrm>
            <a:off x="7164288" y="5099668"/>
            <a:ext cx="1246481" cy="1877437"/>
          </a:xfrm>
          <a:prstGeom prst="rect">
            <a:avLst/>
          </a:prstGeom>
          <a:noFill/>
        </p:spPr>
        <p:txBody>
          <a:bodyPr wrap="square" rtlCol="0">
            <a:spAutoFit/>
          </a:bodyPr>
          <a:lstStyle/>
          <a:p>
            <a:pPr algn="ctr"/>
            <a:r>
              <a:rPr lang="en-GB" sz="4400" b="1" dirty="0" smtClean="0">
                <a:solidFill>
                  <a:schemeClr val="bg1"/>
                </a:solidFill>
                <a:effectLst>
                  <a:outerShdw blurRad="38100" dist="38100" dir="2700000" algn="tl">
                    <a:srgbClr val="000000"/>
                  </a:outerShdw>
                </a:effectLst>
                <a:latin typeface="Arial Rounded MT Bold" panose="020F0704030504030204" pitchFamily="34" charset="0"/>
              </a:rPr>
              <a:t>     </a:t>
            </a:r>
            <a:r>
              <a:rPr lang="en-GB" sz="7200" b="1" dirty="0">
                <a:solidFill>
                  <a:schemeClr val="bg1"/>
                </a:solidFill>
                <a:effectLst>
                  <a:outerShdw blurRad="38100" dist="38100" dir="2700000" algn="tl">
                    <a:srgbClr val="000000"/>
                  </a:outerShdw>
                </a:effectLst>
                <a:latin typeface="Arial Rounded MT Bold" panose="020F0704030504030204" pitchFamily="34" charset="0"/>
              </a:rPr>
              <a:t>3</a:t>
            </a:r>
            <a:endParaRPr lang="en-GB" sz="3600" b="1" dirty="0">
              <a:solidFill>
                <a:schemeClr val="bg1"/>
              </a:solidFill>
              <a:effectLst>
                <a:outerShdw blurRad="38100" dist="38100" dir="2700000" algn="tl">
                  <a:srgbClr val="000000"/>
                </a:outerShdw>
              </a:effectLst>
              <a:latin typeface="Arial Rounded MT Bold" panose="020F0704030504030204" pitchFamily="34" charset="0"/>
            </a:endParaRPr>
          </a:p>
        </p:txBody>
      </p:sp>
    </p:spTree>
    <p:extLst>
      <p:ext uri="{BB962C8B-B14F-4D97-AF65-F5344CB8AC3E}">
        <p14:creationId xmlns:p14="http://schemas.microsoft.com/office/powerpoint/2010/main" val="254727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9218" name="Picture 2" descr="Image result for building with bamboo"/>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9512" y="4433044"/>
            <a:ext cx="8784976" cy="2308324"/>
          </a:xfrm>
          <a:prstGeom prst="rect">
            <a:avLst/>
          </a:prstGeom>
          <a:noFill/>
        </p:spPr>
        <p:txBody>
          <a:bodyPr wrap="square" rtlCol="0">
            <a:spAutoFit/>
          </a:bodyPr>
          <a:lstStyle/>
          <a:p>
            <a:pPr algn="ctr"/>
            <a:r>
              <a:rPr lang="en-GB" sz="2400" b="1" dirty="0">
                <a:solidFill>
                  <a:schemeClr val="bg1"/>
                </a:solidFill>
                <a:effectLst>
                  <a:outerShdw blurRad="38100" dist="38100" dir="2700000" algn="tl">
                    <a:srgbClr val="000000"/>
                  </a:outerShdw>
                </a:effectLst>
                <a:latin typeface="Arial Rounded MT Bold" panose="020F0704030504030204" pitchFamily="34" charset="0"/>
              </a:rPr>
              <a:t>c</a:t>
            </a:r>
            <a:r>
              <a:rPr lang="en-GB" sz="2400" b="1" dirty="0" smtClean="0">
                <a:solidFill>
                  <a:schemeClr val="bg1"/>
                </a:solidFill>
                <a:effectLst>
                  <a:outerShdw blurRad="38100" dist="38100" dir="2700000" algn="tl">
                    <a:srgbClr val="000000"/>
                  </a:outerShdw>
                </a:effectLst>
                <a:latin typeface="Arial Rounded MT Bold" panose="020F0704030504030204" pitchFamily="34" charset="0"/>
              </a:rPr>
              <a:t>. Both of these! </a:t>
            </a:r>
          </a:p>
          <a:p>
            <a:pPr algn="ctr"/>
            <a:r>
              <a:rPr lang="en-GB" sz="2400" b="1" dirty="0" smtClean="0">
                <a:solidFill>
                  <a:schemeClr val="bg1"/>
                </a:solidFill>
                <a:effectLst>
                  <a:outerShdw blurRad="38100" dist="38100" dir="2700000" algn="tl">
                    <a:srgbClr val="000000"/>
                  </a:outerShdw>
                </a:effectLst>
                <a:latin typeface="Arial Rounded MT Bold" panose="020F0704030504030204" pitchFamily="34" charset="0"/>
              </a:rPr>
              <a:t>– </a:t>
            </a:r>
            <a:r>
              <a:rPr lang="en-GB" sz="2400" b="1" dirty="0">
                <a:solidFill>
                  <a:schemeClr val="bg1"/>
                </a:solidFill>
                <a:effectLst>
                  <a:outerShdw blurRad="38100" dist="38100" dir="2700000" algn="tl">
                    <a:srgbClr val="000000"/>
                  </a:outerShdw>
                </a:effectLst>
                <a:latin typeface="Arial Rounded MT Bold" panose="020F0704030504030204" pitchFamily="34" charset="0"/>
              </a:rPr>
              <a:t>b</a:t>
            </a:r>
            <a:r>
              <a:rPr lang="en-GB" sz="2400" b="1" dirty="0" smtClean="0">
                <a:solidFill>
                  <a:schemeClr val="bg1"/>
                </a:solidFill>
                <a:effectLst>
                  <a:outerShdw blurRad="38100" dist="38100" dir="2700000" algn="tl">
                    <a:srgbClr val="000000"/>
                  </a:outerShdw>
                </a:effectLst>
                <a:latin typeface="Arial Rounded MT Bold" panose="020F0704030504030204" pitchFamily="34" charset="0"/>
              </a:rPr>
              <a:t>ecause bamboo is strong and flexible, it’s really handy for buildings, scaffolding, railings and much more. It’s also related to grass, which explains why it can grow so fast – some types of bamboo can grow 91cm in a day – fast enough to watch if you’re patient enough. </a:t>
            </a:r>
            <a:endParaRPr lang="en-GB" sz="2400" b="1" dirty="0">
              <a:solidFill>
                <a:schemeClr val="bg1"/>
              </a:solidFill>
              <a:effectLst>
                <a:outerShdw blurRad="38100" dist="38100" dir="2700000" algn="tl">
                  <a:srgbClr val="000000"/>
                </a:outerShdw>
              </a:effectLst>
              <a:latin typeface="Arial Rounded MT Bold" panose="020F0704030504030204" pitchFamily="34" charset="0"/>
            </a:endParaRPr>
          </a:p>
        </p:txBody>
      </p:sp>
    </p:spTree>
    <p:extLst>
      <p:ext uri="{BB962C8B-B14F-4D97-AF65-F5344CB8AC3E}">
        <p14:creationId xmlns:p14="http://schemas.microsoft.com/office/powerpoint/2010/main" val="3883715748"/>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udson\qllx12\Mds_Desktop\20170817_094924.jpg"/>
          <p:cNvPicPr>
            <a:picLocks noChangeAspect="1" noChangeArrowheads="1"/>
          </p:cNvPicPr>
          <p:nvPr/>
        </p:nvPicPr>
        <p:blipFill>
          <a:blip r:embed="rId2" cstate="email">
            <a:extLst>
              <a:ext uri="{BEBA8EAE-BF5A-486C-A8C5-ECC9F3942E4B}">
                <a14:imgProps xmlns:a14="http://schemas.microsoft.com/office/drawing/2010/main">
                  <a14:imgLayer r:embed="rId3">
                    <a14:imgEffect>
                      <a14:saturation sat="130000"/>
                    </a14:imgEffect>
                    <a14:imgEffect>
                      <a14:brightnessContrast bright="-5000"/>
                    </a14:imgEffect>
                  </a14:imgLayer>
                </a14:imgProps>
              </a:ext>
              <a:ext uri="{28A0092B-C50C-407E-A947-70E740481C1C}">
                <a14:useLocalDpi xmlns:a14="http://schemas.microsoft.com/office/drawing/2010/main"/>
              </a:ext>
            </a:extLst>
          </a:blip>
          <a:srcRect/>
          <a:stretch>
            <a:fillRect/>
          </a:stretch>
        </p:blipFill>
        <p:spPr bwMode="auto">
          <a:xfrm>
            <a:off x="-1" y="0"/>
            <a:ext cx="9168341"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31840" y="2564904"/>
            <a:ext cx="3600399" cy="1169551"/>
          </a:xfrm>
          <a:prstGeom prst="rect">
            <a:avLst/>
          </a:prstGeom>
          <a:noFill/>
        </p:spPr>
        <p:txBody>
          <a:bodyPr wrap="square" rtlCol="0">
            <a:spAutoFit/>
          </a:bodyPr>
          <a:lstStyle/>
          <a:p>
            <a:pPr algn="ctr"/>
            <a:r>
              <a:rPr lang="en-GB" b="1" dirty="0" smtClean="0">
                <a:solidFill>
                  <a:schemeClr val="bg1"/>
                </a:solidFill>
                <a:effectLst>
                  <a:outerShdw blurRad="75057" rotWithShape="0">
                    <a:prstClr val="black"/>
                  </a:outerShdw>
                </a:effectLst>
                <a:latin typeface="Arial Rounded MT Bold" panose="020F0704030504030204" pitchFamily="34" charset="0"/>
              </a:rPr>
              <a:t>     </a:t>
            </a:r>
            <a:r>
              <a:rPr lang="en-GB" sz="1400" b="1" dirty="0" smtClean="0">
                <a:solidFill>
                  <a:srgbClr val="92D050"/>
                </a:solidFill>
                <a:effectLst>
                  <a:outerShdw blurRad="75057" rotWithShape="0">
                    <a:prstClr val="black"/>
                  </a:outerShdw>
                </a:effectLst>
                <a:latin typeface="Arial Rounded MT Bold" panose="020F0704030504030204" pitchFamily="34" charset="0"/>
              </a:rPr>
              <a:t>5</a:t>
            </a:r>
            <a:r>
              <a:rPr lang="en-GB" sz="1400" b="1" dirty="0" smtClean="0">
                <a:solidFill>
                  <a:schemeClr val="bg1"/>
                </a:solidFill>
                <a:effectLst>
                  <a:outerShdw blurRad="75057" rotWithShape="0">
                    <a:prstClr val="black"/>
                  </a:outerShdw>
                </a:effectLst>
                <a:latin typeface="Arial Rounded MT Bold" panose="020F0704030504030204" pitchFamily="34" charset="0"/>
              </a:rPr>
              <a:t>. Why </a:t>
            </a:r>
          </a:p>
          <a:p>
            <a:pPr algn="ctr"/>
            <a:r>
              <a:rPr lang="en-GB" sz="1600" b="1" dirty="0" smtClean="0">
                <a:solidFill>
                  <a:schemeClr val="bg1"/>
                </a:solidFill>
                <a:effectLst>
                  <a:outerShdw blurRad="75057" rotWithShape="0">
                    <a:prstClr val="black"/>
                  </a:outerShdw>
                </a:effectLst>
                <a:latin typeface="Arial Rounded MT Bold" panose="020F0704030504030204" pitchFamily="34" charset="0"/>
              </a:rPr>
              <a:t>                    can’t plants </a:t>
            </a:r>
          </a:p>
          <a:p>
            <a:pPr algn="ctr"/>
            <a:r>
              <a:rPr lang="en-GB" b="1" dirty="0" smtClean="0">
                <a:solidFill>
                  <a:schemeClr val="bg1"/>
                </a:solidFill>
                <a:effectLst>
                  <a:outerShdw blurRad="75057" rotWithShape="0">
                    <a:prstClr val="black"/>
                  </a:outerShdw>
                </a:effectLst>
                <a:latin typeface="Arial Rounded MT Bold" panose="020F0704030504030204" pitchFamily="34" charset="0"/>
              </a:rPr>
              <a:t>grow very well </a:t>
            </a:r>
          </a:p>
          <a:p>
            <a:pPr algn="ctr"/>
            <a:r>
              <a:rPr lang="en-GB" b="1" dirty="0" smtClean="0">
                <a:solidFill>
                  <a:schemeClr val="bg1"/>
                </a:solidFill>
                <a:effectLst>
                  <a:outerShdw blurRad="75057" rotWithShape="0">
                    <a:prstClr val="black"/>
                  </a:outerShdw>
                </a:effectLst>
                <a:latin typeface="Arial Rounded MT Bold" panose="020F0704030504030204" pitchFamily="34" charset="0"/>
              </a:rPr>
              <a:t>                    under tall trees? </a:t>
            </a:r>
            <a:endParaRPr lang="en-GB" b="1" dirty="0">
              <a:solidFill>
                <a:schemeClr val="bg1"/>
              </a:solidFill>
              <a:effectLst>
                <a:outerShdw blurRad="75057" rotWithShape="0">
                  <a:prstClr val="black"/>
                </a:outerShdw>
              </a:effectLst>
              <a:latin typeface="Arial Rounded MT Bold" panose="020F0704030504030204" pitchFamily="34" charset="0"/>
            </a:endParaRPr>
          </a:p>
        </p:txBody>
      </p:sp>
      <p:sp>
        <p:nvSpPr>
          <p:cNvPr id="7" name="TextBox 6"/>
          <p:cNvSpPr txBox="1"/>
          <p:nvPr/>
        </p:nvSpPr>
        <p:spPr>
          <a:xfrm>
            <a:off x="1263824" y="3789040"/>
            <a:ext cx="4676328" cy="1692771"/>
          </a:xfrm>
          <a:prstGeom prst="rect">
            <a:avLst/>
          </a:prstGeom>
          <a:noFill/>
        </p:spPr>
        <p:txBody>
          <a:bodyPr wrap="square" rtlCol="0">
            <a:spAutoFit/>
          </a:bodyPr>
          <a:lstStyle/>
          <a:p>
            <a:pPr algn="ctr"/>
            <a:r>
              <a:rPr lang="en-GB" sz="2000" b="1" dirty="0" smtClean="0">
                <a:solidFill>
                  <a:srgbClr val="92D050"/>
                </a:solidFill>
                <a:effectLst>
                  <a:outerShdw blurRad="75057" rotWithShape="0">
                    <a:prstClr val="black"/>
                  </a:outerShdw>
                </a:effectLst>
                <a:latin typeface="Arial Rounded MT Bold" panose="020F0704030504030204" pitchFamily="34" charset="0"/>
              </a:rPr>
              <a:t>a</a:t>
            </a:r>
            <a:r>
              <a:rPr lang="en-GB" sz="2000" b="1" dirty="0" smtClean="0">
                <a:solidFill>
                  <a:schemeClr val="bg1"/>
                </a:solidFill>
                <a:effectLst>
                  <a:outerShdw blurRad="75057" rotWithShape="0">
                    <a:prstClr val="black"/>
                  </a:outerShdw>
                </a:effectLst>
                <a:latin typeface="Arial Rounded MT Bold" panose="020F0704030504030204" pitchFamily="34" charset="0"/>
              </a:rPr>
              <a:t>. All of the</a:t>
            </a:r>
          </a:p>
          <a:p>
            <a:pPr algn="ctr"/>
            <a:r>
              <a:rPr lang="en-GB" sz="2400" b="1" dirty="0" smtClean="0">
                <a:solidFill>
                  <a:schemeClr val="bg1"/>
                </a:solidFill>
                <a:effectLst>
                  <a:outerShdw blurRad="75057" rotWithShape="0">
                    <a:prstClr val="black"/>
                  </a:outerShdw>
                </a:effectLst>
                <a:latin typeface="Arial Rounded MT Bold" panose="020F0704030504030204" pitchFamily="34" charset="0"/>
              </a:rPr>
              <a:t> light is blocked </a:t>
            </a:r>
          </a:p>
          <a:p>
            <a:r>
              <a:rPr lang="en-GB" sz="2000" b="1" dirty="0">
                <a:solidFill>
                  <a:schemeClr val="bg1"/>
                </a:solidFill>
                <a:effectLst>
                  <a:outerShdw blurRad="75057" rotWithShape="0">
                    <a:prstClr val="black"/>
                  </a:outerShdw>
                </a:effectLst>
                <a:latin typeface="Arial Rounded MT Bold" panose="020F0704030504030204" pitchFamily="34" charset="0"/>
              </a:rPr>
              <a:t> </a:t>
            </a:r>
            <a:r>
              <a:rPr lang="en-GB" sz="2000" b="1" dirty="0" smtClean="0">
                <a:solidFill>
                  <a:schemeClr val="bg1"/>
                </a:solidFill>
                <a:effectLst>
                  <a:outerShdw blurRad="75057" rotWithShape="0">
                    <a:prstClr val="black"/>
                  </a:outerShdw>
                </a:effectLst>
                <a:latin typeface="Arial Rounded MT Bold" panose="020F0704030504030204" pitchFamily="34" charset="0"/>
              </a:rPr>
              <a:t>      </a:t>
            </a:r>
            <a:r>
              <a:rPr lang="en-GB" sz="2800" b="1" dirty="0" smtClean="0">
                <a:solidFill>
                  <a:schemeClr val="bg1"/>
                </a:solidFill>
                <a:effectLst>
                  <a:outerShdw blurRad="75057" rotWithShape="0">
                    <a:prstClr val="black"/>
                  </a:outerShdw>
                </a:effectLst>
                <a:latin typeface="Arial Rounded MT Bold" panose="020F0704030504030204" pitchFamily="34" charset="0"/>
              </a:rPr>
              <a:t>by the tall </a:t>
            </a:r>
          </a:p>
          <a:p>
            <a:r>
              <a:rPr lang="en-GB" sz="3200" b="1" dirty="0" smtClean="0">
                <a:solidFill>
                  <a:schemeClr val="bg1"/>
                </a:solidFill>
                <a:effectLst>
                  <a:outerShdw blurRad="75057" rotWithShape="0">
                    <a:prstClr val="black"/>
                  </a:outerShdw>
                </a:effectLst>
                <a:latin typeface="Arial Rounded MT Bold" panose="020F0704030504030204" pitchFamily="34" charset="0"/>
              </a:rPr>
              <a:t>branches.</a:t>
            </a:r>
            <a:endParaRPr lang="en-GB" sz="4000" b="1" dirty="0">
              <a:solidFill>
                <a:schemeClr val="bg1"/>
              </a:solidFill>
              <a:effectLst>
                <a:outerShdw blurRad="75057" rotWithShape="0">
                  <a:prstClr val="black"/>
                </a:outerShdw>
              </a:effectLst>
              <a:latin typeface="Arial Rounded MT Bold" panose="020F0704030504030204" pitchFamily="34" charset="0"/>
            </a:endParaRPr>
          </a:p>
        </p:txBody>
      </p:sp>
      <p:sp>
        <p:nvSpPr>
          <p:cNvPr id="8" name="TextBox 7"/>
          <p:cNvSpPr txBox="1"/>
          <p:nvPr/>
        </p:nvSpPr>
        <p:spPr>
          <a:xfrm>
            <a:off x="4572000" y="3717032"/>
            <a:ext cx="4168080" cy="1815882"/>
          </a:xfrm>
          <a:prstGeom prst="rect">
            <a:avLst/>
          </a:prstGeom>
          <a:noFill/>
        </p:spPr>
        <p:txBody>
          <a:bodyPr wrap="square" rtlCol="0">
            <a:spAutoFit/>
          </a:bodyPr>
          <a:lstStyle/>
          <a:p>
            <a:r>
              <a:rPr lang="en-GB" sz="2800" b="1" dirty="0" smtClean="0">
                <a:solidFill>
                  <a:schemeClr val="bg1"/>
                </a:solidFill>
                <a:effectLst>
                  <a:outerShdw blurRad="75057" rotWithShape="0">
                    <a:prstClr val="black"/>
                  </a:outerShdw>
                </a:effectLst>
                <a:latin typeface="Arial Rounded MT Bold" panose="020F0704030504030204" pitchFamily="34" charset="0"/>
              </a:rPr>
              <a:t>      </a:t>
            </a:r>
            <a:r>
              <a:rPr lang="en-GB" sz="2000" b="1" dirty="0" smtClean="0">
                <a:solidFill>
                  <a:srgbClr val="92D050"/>
                </a:solidFill>
                <a:effectLst>
                  <a:outerShdw blurRad="75057" rotWithShape="0">
                    <a:prstClr val="black"/>
                  </a:outerShdw>
                </a:effectLst>
                <a:latin typeface="Arial Rounded MT Bold" panose="020F0704030504030204" pitchFamily="34" charset="0"/>
              </a:rPr>
              <a:t>b</a:t>
            </a:r>
            <a:r>
              <a:rPr lang="en-GB" sz="2000" b="1" dirty="0" smtClean="0">
                <a:solidFill>
                  <a:schemeClr val="bg1"/>
                </a:solidFill>
                <a:effectLst>
                  <a:outerShdw blurRad="75057" rotWithShape="0">
                    <a:prstClr val="black"/>
                  </a:outerShdw>
                </a:effectLst>
                <a:latin typeface="Arial Rounded MT Bold" panose="020F0704030504030204" pitchFamily="34" charset="0"/>
              </a:rPr>
              <a:t>. They get </a:t>
            </a:r>
          </a:p>
          <a:p>
            <a:r>
              <a:rPr lang="en-GB" sz="2000" b="1" dirty="0" smtClean="0">
                <a:solidFill>
                  <a:schemeClr val="bg1"/>
                </a:solidFill>
                <a:effectLst>
                  <a:outerShdw blurRad="75057" rotWithShape="0">
                    <a:prstClr val="black"/>
                  </a:outerShdw>
                </a:effectLst>
                <a:latin typeface="Arial Rounded MT Bold" panose="020F0704030504030204" pitchFamily="34" charset="0"/>
              </a:rPr>
              <a:t>              </a:t>
            </a:r>
            <a:r>
              <a:rPr lang="en-GB" sz="2400" b="1" dirty="0" smtClean="0">
                <a:solidFill>
                  <a:schemeClr val="bg1"/>
                </a:solidFill>
                <a:effectLst>
                  <a:outerShdw blurRad="75057" rotWithShape="0">
                    <a:prstClr val="black"/>
                  </a:outerShdw>
                </a:effectLst>
                <a:latin typeface="Arial Rounded MT Bold" panose="020F0704030504030204" pitchFamily="34" charset="0"/>
              </a:rPr>
              <a:t>buried by all </a:t>
            </a:r>
          </a:p>
          <a:p>
            <a:r>
              <a:rPr lang="en-GB" sz="2800" b="1" dirty="0" smtClean="0">
                <a:solidFill>
                  <a:schemeClr val="bg1"/>
                </a:solidFill>
                <a:effectLst>
                  <a:outerShdw blurRad="75057" rotWithShape="0">
                    <a:prstClr val="black"/>
                  </a:outerShdw>
                </a:effectLst>
                <a:latin typeface="Arial Rounded MT Bold" panose="020F0704030504030204" pitchFamily="34" charset="0"/>
              </a:rPr>
              <a:t>the leaves falling</a:t>
            </a:r>
            <a:r>
              <a:rPr lang="en-GB" sz="2000" b="1" dirty="0" smtClean="0">
                <a:solidFill>
                  <a:schemeClr val="bg1"/>
                </a:solidFill>
                <a:effectLst>
                  <a:outerShdw blurRad="75057" rotWithShape="0">
                    <a:prstClr val="black"/>
                  </a:outerShdw>
                </a:effectLst>
                <a:latin typeface="Arial Rounded MT Bold" panose="020F0704030504030204" pitchFamily="34" charset="0"/>
              </a:rPr>
              <a:t> </a:t>
            </a:r>
          </a:p>
          <a:p>
            <a:r>
              <a:rPr lang="en-GB" sz="3200" b="1" dirty="0" smtClean="0">
                <a:solidFill>
                  <a:schemeClr val="bg1"/>
                </a:solidFill>
                <a:effectLst>
                  <a:outerShdw blurRad="75057" rotWithShape="0">
                    <a:prstClr val="black"/>
                  </a:outerShdw>
                </a:effectLst>
                <a:latin typeface="Arial Rounded MT Bold" panose="020F0704030504030204" pitchFamily="34" charset="0"/>
              </a:rPr>
              <a:t>off in </a:t>
            </a:r>
            <a:r>
              <a:rPr lang="en-GB" sz="3200" b="1" dirty="0" smtClean="0">
                <a:solidFill>
                  <a:schemeClr val="accent6"/>
                </a:solidFill>
                <a:effectLst>
                  <a:outerShdw blurRad="75057" rotWithShape="0">
                    <a:prstClr val="black"/>
                  </a:outerShdw>
                </a:effectLst>
                <a:latin typeface="Arial Rounded MT Bold" panose="020F0704030504030204" pitchFamily="34" charset="0"/>
              </a:rPr>
              <a:t>A</a:t>
            </a:r>
            <a:r>
              <a:rPr lang="en-GB" sz="3200" b="1" dirty="0" smtClean="0">
                <a:solidFill>
                  <a:schemeClr val="accent6">
                    <a:lumMod val="75000"/>
                  </a:schemeClr>
                </a:solidFill>
                <a:effectLst>
                  <a:outerShdw blurRad="75057" rotWithShape="0">
                    <a:prstClr val="black"/>
                  </a:outerShdw>
                </a:effectLst>
                <a:latin typeface="Arial Rounded MT Bold" panose="020F0704030504030204" pitchFamily="34" charset="0"/>
              </a:rPr>
              <a:t>u</a:t>
            </a:r>
            <a:r>
              <a:rPr lang="en-GB" sz="3200" b="1" dirty="0" smtClean="0">
                <a:solidFill>
                  <a:srgbClr val="FFCC00"/>
                </a:solidFill>
                <a:effectLst>
                  <a:outerShdw blurRad="75057" rotWithShape="0">
                    <a:prstClr val="black"/>
                  </a:outerShdw>
                </a:effectLst>
                <a:latin typeface="Arial Rounded MT Bold" panose="020F0704030504030204" pitchFamily="34" charset="0"/>
              </a:rPr>
              <a:t>t</a:t>
            </a:r>
            <a:r>
              <a:rPr lang="en-GB" sz="3200" b="1" dirty="0" smtClean="0">
                <a:solidFill>
                  <a:schemeClr val="accent6">
                    <a:lumMod val="50000"/>
                  </a:schemeClr>
                </a:solidFill>
                <a:effectLst>
                  <a:outerShdw blurRad="75057" rotWithShape="0">
                    <a:prstClr val="black"/>
                  </a:outerShdw>
                </a:effectLst>
                <a:latin typeface="Arial Rounded MT Bold" panose="020F0704030504030204" pitchFamily="34" charset="0"/>
              </a:rPr>
              <a:t>u</a:t>
            </a:r>
            <a:r>
              <a:rPr lang="en-GB" sz="3200" b="1" dirty="0" smtClean="0">
                <a:solidFill>
                  <a:srgbClr val="C00000"/>
                </a:solidFill>
                <a:effectLst>
                  <a:outerShdw blurRad="75057" rotWithShape="0">
                    <a:prstClr val="black"/>
                  </a:outerShdw>
                </a:effectLst>
                <a:latin typeface="Arial Rounded MT Bold" panose="020F0704030504030204" pitchFamily="34" charset="0"/>
              </a:rPr>
              <a:t>m</a:t>
            </a:r>
            <a:r>
              <a:rPr lang="en-GB" sz="3200" b="1" dirty="0" smtClean="0">
                <a:solidFill>
                  <a:srgbClr val="FFCC00"/>
                </a:solidFill>
                <a:effectLst>
                  <a:outerShdw blurRad="75057" rotWithShape="0">
                    <a:prstClr val="black"/>
                  </a:outerShdw>
                </a:effectLst>
                <a:latin typeface="Arial Rounded MT Bold" panose="020F0704030504030204" pitchFamily="34" charset="0"/>
              </a:rPr>
              <a:t>n</a:t>
            </a:r>
            <a:r>
              <a:rPr lang="en-GB" sz="3200" b="1" dirty="0" smtClean="0">
                <a:solidFill>
                  <a:schemeClr val="bg1"/>
                </a:solidFill>
                <a:effectLst>
                  <a:outerShdw blurRad="75057" rotWithShape="0">
                    <a:prstClr val="black"/>
                  </a:outerShdw>
                </a:effectLst>
                <a:latin typeface="Arial Rounded MT Bold" panose="020F0704030504030204" pitchFamily="34" charset="0"/>
              </a:rPr>
              <a:t>.</a:t>
            </a:r>
            <a:endParaRPr lang="en-GB" sz="4000" b="1" dirty="0">
              <a:solidFill>
                <a:schemeClr val="bg1"/>
              </a:solidFill>
              <a:effectLst>
                <a:outerShdw blurRad="75057" rotWithShape="0">
                  <a:prstClr val="black"/>
                </a:outerShdw>
              </a:effectLst>
              <a:latin typeface="Arial Rounded MT Bold" panose="020F0704030504030204" pitchFamily="34" charset="0"/>
            </a:endParaRPr>
          </a:p>
        </p:txBody>
      </p:sp>
      <p:sp>
        <p:nvSpPr>
          <p:cNvPr id="9" name="TextBox 8"/>
          <p:cNvSpPr txBox="1"/>
          <p:nvPr/>
        </p:nvSpPr>
        <p:spPr>
          <a:xfrm>
            <a:off x="899592" y="5517232"/>
            <a:ext cx="6408711" cy="1261884"/>
          </a:xfrm>
          <a:prstGeom prst="rect">
            <a:avLst/>
          </a:prstGeom>
          <a:noFill/>
        </p:spPr>
        <p:txBody>
          <a:bodyPr wrap="square" rtlCol="0">
            <a:spAutoFit/>
          </a:bodyPr>
          <a:lstStyle/>
          <a:p>
            <a:pPr algn="ctr"/>
            <a:r>
              <a:rPr lang="en-GB" sz="3600" b="1" dirty="0" smtClean="0">
                <a:solidFill>
                  <a:srgbClr val="92D050"/>
                </a:solidFill>
                <a:effectLst>
                  <a:outerShdw blurRad="75057" rotWithShape="0">
                    <a:prstClr val="black"/>
                  </a:outerShdw>
                </a:effectLst>
                <a:latin typeface="Arial Rounded MT Bold" panose="020F0704030504030204" pitchFamily="34" charset="0"/>
              </a:rPr>
              <a:t>c</a:t>
            </a:r>
            <a:r>
              <a:rPr lang="en-GB" sz="3600" b="1" dirty="0" smtClean="0">
                <a:solidFill>
                  <a:schemeClr val="bg1"/>
                </a:solidFill>
                <a:effectLst>
                  <a:outerShdw blurRad="75057" rotWithShape="0">
                    <a:prstClr val="black"/>
                  </a:outerShdw>
                </a:effectLst>
                <a:latin typeface="Arial Rounded MT Bold" panose="020F0704030504030204" pitchFamily="34" charset="0"/>
              </a:rPr>
              <a:t>. There’s </a:t>
            </a:r>
          </a:p>
          <a:p>
            <a:pPr algn="ctr"/>
            <a:r>
              <a:rPr lang="en-GB" sz="4000" b="1" dirty="0" smtClean="0">
                <a:solidFill>
                  <a:schemeClr val="bg1"/>
                </a:solidFill>
                <a:effectLst>
                  <a:outerShdw blurRad="75057" rotWithShape="0">
                    <a:prstClr val="black"/>
                  </a:outerShdw>
                </a:effectLst>
                <a:latin typeface="Arial Rounded MT Bold" panose="020F0704030504030204" pitchFamily="34" charset="0"/>
              </a:rPr>
              <a:t>not enough             .</a:t>
            </a:r>
            <a:endParaRPr lang="en-GB" sz="5400" b="1" dirty="0">
              <a:solidFill>
                <a:schemeClr val="bg1"/>
              </a:solidFill>
              <a:effectLst>
                <a:outerShdw blurRad="75057" rotWithShape="0">
                  <a:prstClr val="black"/>
                </a:outerShdw>
              </a:effectLst>
              <a:latin typeface="Arial Rounded MT Bold" panose="020F0704030504030204" pitchFamily="34" charset="0"/>
            </a:endParaRPr>
          </a:p>
        </p:txBody>
      </p:sp>
      <p:pic>
        <p:nvPicPr>
          <p:cNvPr id="1031" name="Picture 7" descr="Image result for wind wor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16016" y="6024366"/>
            <a:ext cx="1656184" cy="648814"/>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161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31"/>
                                        </p:tgtEl>
                                        <p:attrNameLst>
                                          <p:attrName>style.visibility</p:attrName>
                                        </p:attrNameLst>
                                      </p:cBhvr>
                                      <p:to>
                                        <p:strVal val="visible"/>
                                      </p:to>
                                    </p:set>
                                    <p:animEffect transition="in" filter="fade">
                                      <p:cBhvr>
                                        <p:cTn id="22" dur="1000"/>
                                        <p:tgtEl>
                                          <p:spTgt spid="1031"/>
                                        </p:tgtEl>
                                      </p:cBhvr>
                                    </p:animEffect>
                                    <p:anim calcmode="lin" valueType="num">
                                      <p:cBhvr>
                                        <p:cTn id="23" dur="1000" fill="hold"/>
                                        <p:tgtEl>
                                          <p:spTgt spid="1031"/>
                                        </p:tgtEl>
                                        <p:attrNameLst>
                                          <p:attrName>ppt_x</p:attrName>
                                        </p:attrNameLst>
                                      </p:cBhvr>
                                      <p:tavLst>
                                        <p:tav tm="0">
                                          <p:val>
                                            <p:strVal val="#ppt_x"/>
                                          </p:val>
                                        </p:tav>
                                        <p:tav tm="100000">
                                          <p:val>
                                            <p:strVal val="#ppt_x"/>
                                          </p:val>
                                        </p:tav>
                                      </p:tavLst>
                                    </p:anim>
                                    <p:anim calcmode="lin" valueType="num">
                                      <p:cBhvr>
                                        <p:cTn id="24" dur="1000" fill="hold"/>
                                        <p:tgtEl>
                                          <p:spTgt spid="103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2" descr="\\hudson\qllx12\Mds_Desktop\20170817_094924.jpg"/>
          <p:cNvPicPr>
            <a:picLocks noChangeAspect="1" noChangeArrowheads="1"/>
          </p:cNvPicPr>
          <p:nvPr/>
        </p:nvPicPr>
        <p:blipFill>
          <a:blip r:embed="rId2" cstate="email">
            <a:extLst>
              <a:ext uri="{BEBA8EAE-BF5A-486C-A8C5-ECC9F3942E4B}">
                <a14:imgProps xmlns:a14="http://schemas.microsoft.com/office/drawing/2010/main">
                  <a14:imgLayer r:embed="rId3">
                    <a14:imgEffect>
                      <a14:saturation sat="130000"/>
                    </a14:imgEffect>
                    <a14:imgEffect>
                      <a14:brightnessContrast bright="-5000"/>
                    </a14:imgEffect>
                  </a14:imgLayer>
                </a14:imgProps>
              </a:ext>
              <a:ext uri="{28A0092B-C50C-407E-A947-70E740481C1C}">
                <a14:useLocalDpi xmlns:a14="http://schemas.microsoft.com/office/drawing/2010/main"/>
              </a:ext>
            </a:extLst>
          </a:blip>
          <a:srcRect/>
          <a:stretch>
            <a:fillRect/>
          </a:stretch>
        </p:blipFill>
        <p:spPr bwMode="auto">
          <a:xfrm>
            <a:off x="-1" y="0"/>
            <a:ext cx="9168341"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1520" y="2564904"/>
            <a:ext cx="8640960" cy="4278094"/>
          </a:xfrm>
          <a:prstGeom prst="rect">
            <a:avLst/>
          </a:prstGeom>
          <a:noFill/>
        </p:spPr>
        <p:txBody>
          <a:bodyPr wrap="square" rtlCol="0">
            <a:spAutoFit/>
          </a:bodyPr>
          <a:lstStyle/>
          <a:p>
            <a:r>
              <a:rPr lang="en-GB" sz="1400" b="1" dirty="0" smtClean="0">
                <a:solidFill>
                  <a:srgbClr val="92D050"/>
                </a:solidFill>
                <a:effectLst>
                  <a:outerShdw blurRad="75057" rotWithShape="0">
                    <a:prstClr val="black"/>
                  </a:outerShdw>
                </a:effectLst>
                <a:latin typeface="Arial Rounded MT Bold" panose="020F0704030504030204" pitchFamily="34" charset="0"/>
              </a:rPr>
              <a:t>				        a</a:t>
            </a:r>
            <a:r>
              <a:rPr lang="en-GB" sz="1400" b="1" dirty="0" smtClean="0">
                <a:solidFill>
                  <a:schemeClr val="bg1"/>
                </a:solidFill>
                <a:effectLst>
                  <a:outerShdw blurRad="75057" rotWithShape="0">
                    <a:prstClr val="black"/>
                  </a:outerShdw>
                </a:effectLst>
                <a:latin typeface="Arial Rounded MT Bold" panose="020F0704030504030204" pitchFamily="34" charset="0"/>
              </a:rPr>
              <a:t>. All </a:t>
            </a:r>
            <a:r>
              <a:rPr lang="en-GB" sz="1600" b="1" dirty="0" smtClean="0">
                <a:solidFill>
                  <a:schemeClr val="bg1"/>
                </a:solidFill>
                <a:effectLst>
                  <a:outerShdw blurRad="75057" rotWithShape="0">
                    <a:prstClr val="black"/>
                  </a:outerShdw>
                </a:effectLst>
                <a:latin typeface="Arial Rounded MT Bold" panose="020F0704030504030204" pitchFamily="34" charset="0"/>
              </a:rPr>
              <a:t>of the </a:t>
            </a:r>
          </a:p>
          <a:p>
            <a:r>
              <a:rPr lang="en-GB" sz="1600" b="1" dirty="0">
                <a:solidFill>
                  <a:schemeClr val="bg1"/>
                </a:solidFill>
                <a:effectLst>
                  <a:outerShdw blurRad="75057" rotWithShape="0">
                    <a:prstClr val="black"/>
                  </a:outerShdw>
                </a:effectLst>
                <a:latin typeface="Arial Rounded MT Bold" panose="020F0704030504030204" pitchFamily="34" charset="0"/>
              </a:rPr>
              <a:t>	</a:t>
            </a:r>
            <a:r>
              <a:rPr lang="en-GB" sz="1600" b="1" dirty="0" smtClean="0">
                <a:solidFill>
                  <a:schemeClr val="bg1"/>
                </a:solidFill>
                <a:effectLst>
                  <a:outerShdw blurRad="75057" rotWithShape="0">
                    <a:prstClr val="black"/>
                  </a:outerShdw>
                </a:effectLst>
                <a:latin typeface="Arial Rounded MT Bold" panose="020F0704030504030204" pitchFamily="34" charset="0"/>
              </a:rPr>
              <a:t>			       light is blocked  </a:t>
            </a:r>
            <a:r>
              <a:rPr lang="en-GB" b="1" dirty="0" smtClean="0">
                <a:solidFill>
                  <a:schemeClr val="bg1"/>
                </a:solidFill>
                <a:effectLst>
                  <a:outerShdw blurRad="75057" rotWithShape="0">
                    <a:prstClr val="black"/>
                  </a:outerShdw>
                </a:effectLst>
                <a:latin typeface="Arial Rounded MT Bold" panose="020F0704030504030204" pitchFamily="34" charset="0"/>
              </a:rPr>
              <a:t>by </a:t>
            </a:r>
          </a:p>
          <a:p>
            <a:r>
              <a:rPr lang="en-GB" b="1" dirty="0">
                <a:solidFill>
                  <a:schemeClr val="bg1"/>
                </a:solidFill>
                <a:effectLst>
                  <a:outerShdw blurRad="75057" rotWithShape="0">
                    <a:prstClr val="black"/>
                  </a:outerShdw>
                </a:effectLst>
                <a:latin typeface="Arial Rounded MT Bold" panose="020F0704030504030204" pitchFamily="34" charset="0"/>
              </a:rPr>
              <a:t>	</a:t>
            </a:r>
            <a:r>
              <a:rPr lang="en-GB" b="1" dirty="0" smtClean="0">
                <a:solidFill>
                  <a:schemeClr val="bg1"/>
                </a:solidFill>
                <a:effectLst>
                  <a:outerShdw blurRad="75057" rotWithShape="0">
                    <a:prstClr val="black"/>
                  </a:outerShdw>
                </a:effectLst>
                <a:latin typeface="Arial Rounded MT Bold" panose="020F0704030504030204" pitchFamily="34" charset="0"/>
              </a:rPr>
              <a:t>			the tall branches </a:t>
            </a:r>
            <a:endParaRPr lang="en-GB" b="1" dirty="0">
              <a:solidFill>
                <a:schemeClr val="bg1"/>
              </a:solidFill>
              <a:effectLst>
                <a:outerShdw blurRad="75057" rotWithShape="0">
                  <a:prstClr val="black"/>
                </a:outerShdw>
              </a:effectLst>
              <a:latin typeface="Arial Rounded MT Bold" panose="020F0704030504030204" pitchFamily="34" charset="0"/>
            </a:endParaRPr>
          </a:p>
          <a:p>
            <a:r>
              <a:rPr lang="en-GB" sz="2000" b="1" dirty="0" smtClean="0">
                <a:solidFill>
                  <a:schemeClr val="bg1"/>
                </a:solidFill>
                <a:effectLst>
                  <a:outerShdw blurRad="75057" rotWithShape="0">
                    <a:prstClr val="black"/>
                  </a:outerShdw>
                </a:effectLst>
                <a:latin typeface="Arial Rounded MT Bold" panose="020F0704030504030204" pitchFamily="34" charset="0"/>
              </a:rPr>
              <a:t>				      - underneath our </a:t>
            </a:r>
          </a:p>
          <a:p>
            <a:r>
              <a:rPr lang="en-GB" sz="2000" b="1" dirty="0" smtClean="0">
                <a:solidFill>
                  <a:schemeClr val="bg1"/>
                </a:solidFill>
                <a:effectLst>
                  <a:outerShdw blurRad="75057" rotWithShape="0">
                    <a:prstClr val="black"/>
                  </a:outerShdw>
                </a:effectLst>
                <a:latin typeface="Arial Rounded MT Bold" panose="020F0704030504030204" pitchFamily="34" charset="0"/>
              </a:rPr>
              <a:t>		             </a:t>
            </a:r>
            <a:r>
              <a:rPr lang="en-GB" sz="2400" b="1" dirty="0" smtClean="0">
                <a:solidFill>
                  <a:schemeClr val="bg1"/>
                </a:solidFill>
                <a:effectLst>
                  <a:outerShdw blurRad="75057" rotWithShape="0">
                    <a:prstClr val="black"/>
                  </a:outerShdw>
                </a:effectLst>
                <a:latin typeface="Arial Rounded MT Bold" panose="020F0704030504030204" pitchFamily="34" charset="0"/>
              </a:rPr>
              <a:t>larger trees, there’s very </a:t>
            </a:r>
          </a:p>
          <a:p>
            <a:r>
              <a:rPr lang="en-GB" sz="2400" b="1" dirty="0">
                <a:solidFill>
                  <a:schemeClr val="bg1"/>
                </a:solidFill>
                <a:effectLst>
                  <a:outerShdw blurRad="75057" rotWithShape="0">
                    <a:prstClr val="black"/>
                  </a:outerShdw>
                </a:effectLst>
                <a:latin typeface="Arial Rounded MT Bold" panose="020F0704030504030204" pitchFamily="34" charset="0"/>
              </a:rPr>
              <a:t>	</a:t>
            </a:r>
            <a:r>
              <a:rPr lang="en-GB" sz="2400" b="1" dirty="0" smtClean="0">
                <a:solidFill>
                  <a:schemeClr val="bg1"/>
                </a:solidFill>
                <a:effectLst>
                  <a:outerShdw blurRad="75057" rotWithShape="0">
                    <a:prstClr val="black"/>
                  </a:outerShdw>
                </a:effectLst>
                <a:latin typeface="Arial Rounded MT Bold" panose="020F0704030504030204" pitchFamily="34" charset="0"/>
              </a:rPr>
              <a:t>	</a:t>
            </a:r>
            <a:r>
              <a:rPr lang="en-GB" sz="2800" b="1" dirty="0" smtClean="0">
                <a:solidFill>
                  <a:schemeClr val="bg1"/>
                </a:solidFill>
                <a:effectLst>
                  <a:outerShdw blurRad="75057" rotWithShape="0">
                    <a:prstClr val="black"/>
                  </a:outerShdw>
                </a:effectLst>
                <a:latin typeface="Arial Rounded MT Bold" panose="020F0704030504030204" pitchFamily="34" charset="0"/>
              </a:rPr>
              <a:t>little light, so any plants that </a:t>
            </a:r>
          </a:p>
          <a:p>
            <a:r>
              <a:rPr lang="en-GB" sz="2800" b="1" dirty="0">
                <a:solidFill>
                  <a:schemeClr val="bg1"/>
                </a:solidFill>
                <a:effectLst>
                  <a:outerShdw blurRad="75057" rotWithShape="0">
                    <a:prstClr val="black"/>
                  </a:outerShdw>
                </a:effectLst>
                <a:latin typeface="Arial Rounded MT Bold" panose="020F0704030504030204" pitchFamily="34" charset="0"/>
              </a:rPr>
              <a:t>	</a:t>
            </a:r>
            <a:r>
              <a:rPr lang="en-GB" sz="2800" b="1" dirty="0" smtClean="0">
                <a:solidFill>
                  <a:schemeClr val="bg1"/>
                </a:solidFill>
                <a:effectLst>
                  <a:outerShdw blurRad="75057" rotWithShape="0">
                    <a:prstClr val="black"/>
                  </a:outerShdw>
                </a:effectLst>
                <a:latin typeface="Arial Rounded MT Bold" panose="020F0704030504030204" pitchFamily="34" charset="0"/>
              </a:rPr>
              <a:t>      </a:t>
            </a:r>
            <a:r>
              <a:rPr lang="en-GB" sz="3200" b="1" dirty="0" smtClean="0">
                <a:solidFill>
                  <a:schemeClr val="bg1"/>
                </a:solidFill>
                <a:effectLst>
                  <a:outerShdw blurRad="75057" rotWithShape="0">
                    <a:prstClr val="black"/>
                  </a:outerShdw>
                </a:effectLst>
                <a:latin typeface="Arial Rounded MT Bold" panose="020F0704030504030204" pitchFamily="34" charset="0"/>
              </a:rPr>
              <a:t>do start to grow can’t get very </a:t>
            </a:r>
          </a:p>
          <a:p>
            <a:r>
              <a:rPr lang="en-GB" sz="3200" b="1" dirty="0">
                <a:solidFill>
                  <a:schemeClr val="bg1"/>
                </a:solidFill>
                <a:effectLst>
                  <a:outerShdw blurRad="75057" rotWithShape="0">
                    <a:prstClr val="black"/>
                  </a:outerShdw>
                </a:effectLst>
                <a:latin typeface="Arial Rounded MT Bold" panose="020F0704030504030204" pitchFamily="34" charset="0"/>
              </a:rPr>
              <a:t>	</a:t>
            </a:r>
            <a:r>
              <a:rPr lang="en-GB" sz="3600" b="1" dirty="0" smtClean="0">
                <a:solidFill>
                  <a:schemeClr val="bg1"/>
                </a:solidFill>
                <a:effectLst>
                  <a:outerShdw blurRad="75057" rotWithShape="0">
                    <a:prstClr val="black"/>
                  </a:outerShdw>
                </a:effectLst>
                <a:latin typeface="Arial Rounded MT Bold" panose="020F0704030504030204" pitchFamily="34" charset="0"/>
              </a:rPr>
              <a:t>far. This allows the trees to </a:t>
            </a:r>
          </a:p>
          <a:p>
            <a:r>
              <a:rPr lang="en-GB" sz="3600" b="1" dirty="0" smtClean="0">
                <a:solidFill>
                  <a:schemeClr val="bg1"/>
                </a:solidFill>
                <a:effectLst>
                  <a:outerShdw blurRad="75057" rotWithShape="0">
                    <a:prstClr val="black"/>
                  </a:outerShdw>
                </a:effectLst>
                <a:latin typeface="Arial Rounded MT Bold" panose="020F0704030504030204" pitchFamily="34" charset="0"/>
              </a:rPr>
              <a:t>    keep all of the nutrients and water</a:t>
            </a:r>
          </a:p>
          <a:p>
            <a:r>
              <a:rPr lang="en-GB" sz="3600" b="1" dirty="0">
                <a:solidFill>
                  <a:schemeClr val="bg1"/>
                </a:solidFill>
                <a:effectLst>
                  <a:outerShdw blurRad="75057" rotWithShape="0">
                    <a:prstClr val="black"/>
                  </a:outerShdw>
                </a:effectLst>
                <a:latin typeface="Arial Rounded MT Bold" panose="020F0704030504030204" pitchFamily="34" charset="0"/>
              </a:rPr>
              <a:t>	</a:t>
            </a:r>
            <a:r>
              <a:rPr lang="en-GB" sz="3600" b="1" dirty="0" smtClean="0">
                <a:solidFill>
                  <a:schemeClr val="bg1"/>
                </a:solidFill>
                <a:effectLst>
                  <a:outerShdw blurRad="75057" rotWithShape="0">
                    <a:prstClr val="black"/>
                  </a:outerShdw>
                </a:effectLst>
                <a:latin typeface="Arial Rounded MT Bold" panose="020F0704030504030204" pitchFamily="34" charset="0"/>
              </a:rPr>
              <a:t>	</a:t>
            </a:r>
            <a:r>
              <a:rPr lang="en-GB" sz="4000" b="1" dirty="0" smtClean="0">
                <a:solidFill>
                  <a:schemeClr val="bg1"/>
                </a:solidFill>
                <a:effectLst>
                  <a:outerShdw blurRad="75057" rotWithShape="0">
                    <a:prstClr val="black"/>
                  </a:outerShdw>
                </a:effectLst>
                <a:latin typeface="Arial Rounded MT Bold" panose="020F0704030504030204" pitchFamily="34" charset="0"/>
              </a:rPr>
              <a:t>in the soil to themselves.</a:t>
            </a:r>
            <a:endParaRPr lang="en-GB" sz="4000" b="1" dirty="0">
              <a:solidFill>
                <a:schemeClr val="bg1"/>
              </a:solidFill>
              <a:effectLst>
                <a:outerShdw blurRad="75057" rotWithShape="0">
                  <a:prstClr val="black"/>
                </a:outerShdw>
              </a:effectLst>
              <a:latin typeface="Arial Rounded MT Bold" panose="020F0704030504030204" pitchFamily="34" charset="0"/>
            </a:endParaRPr>
          </a:p>
        </p:txBody>
      </p:sp>
    </p:spTree>
    <p:extLst>
      <p:ext uri="{BB962C8B-B14F-4D97-AF65-F5344CB8AC3E}">
        <p14:creationId xmlns:p14="http://schemas.microsoft.com/office/powerpoint/2010/main" val="332810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3000"/>
                                        <p:tgtEl>
                                          <p:spTgt spid="5">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up)">
                                      <p:cBhvr>
                                        <p:cTn id="10" dur="3000"/>
                                        <p:tgtEl>
                                          <p:spTgt spid="5">
                                            <p:txEl>
                                              <p:pRg st="1" end="1"/>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ipe(up)">
                                      <p:cBhvr>
                                        <p:cTn id="13" dur="3000"/>
                                        <p:tgtEl>
                                          <p:spTgt spid="5">
                                            <p:txEl>
                                              <p:pRg st="2" end="2"/>
                                            </p:txEl>
                                          </p:spTgt>
                                        </p:tgtEl>
                                      </p:cBhvr>
                                    </p:animEffect>
                                  </p:childTnLst>
                                </p:cTn>
                              </p:par>
                              <p:par>
                                <p:cTn id="14" presetID="22" presetClass="entr" presetSubtype="1"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wipe(up)">
                                      <p:cBhvr>
                                        <p:cTn id="16" dur="3000"/>
                                        <p:tgtEl>
                                          <p:spTgt spid="5">
                                            <p:txEl>
                                              <p:pRg st="3" end="3"/>
                                            </p:txEl>
                                          </p:spTgt>
                                        </p:tgtEl>
                                      </p:cBhvr>
                                    </p:animEffect>
                                  </p:childTnLst>
                                </p:cTn>
                              </p:par>
                              <p:par>
                                <p:cTn id="17" presetID="22" presetClass="entr" presetSubtype="1"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wipe(up)">
                                      <p:cBhvr>
                                        <p:cTn id="19" dur="3000"/>
                                        <p:tgtEl>
                                          <p:spTgt spid="5">
                                            <p:txEl>
                                              <p:pRg st="4" end="4"/>
                                            </p:txEl>
                                          </p:spTgt>
                                        </p:tgtEl>
                                      </p:cBhvr>
                                    </p:animEffect>
                                  </p:childTnLst>
                                </p:cTn>
                              </p:par>
                              <p:par>
                                <p:cTn id="20" presetID="22" presetClass="entr" presetSubtype="1"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wipe(up)">
                                      <p:cBhvr>
                                        <p:cTn id="22" dur="3000"/>
                                        <p:tgtEl>
                                          <p:spTgt spid="5">
                                            <p:txEl>
                                              <p:pRg st="5" end="5"/>
                                            </p:txEl>
                                          </p:spTgt>
                                        </p:tgtEl>
                                      </p:cBhvr>
                                    </p:animEffect>
                                  </p:childTnLst>
                                </p:cTn>
                              </p:par>
                              <p:par>
                                <p:cTn id="23" presetID="22" presetClass="entr" presetSubtype="1"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wipe(up)">
                                      <p:cBhvr>
                                        <p:cTn id="25" dur="3000"/>
                                        <p:tgtEl>
                                          <p:spTgt spid="5">
                                            <p:txEl>
                                              <p:pRg st="6" end="6"/>
                                            </p:txEl>
                                          </p:spTgt>
                                        </p:tgtEl>
                                      </p:cBhvr>
                                    </p:animEffect>
                                  </p:childTnLst>
                                </p:cTn>
                              </p:par>
                              <p:par>
                                <p:cTn id="26" presetID="22" presetClass="entr" presetSubtype="1" fill="hold"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wipe(up)">
                                      <p:cBhvr>
                                        <p:cTn id="28" dur="3000"/>
                                        <p:tgtEl>
                                          <p:spTgt spid="5">
                                            <p:txEl>
                                              <p:pRg st="7" end="7"/>
                                            </p:txEl>
                                          </p:spTgt>
                                        </p:tgtEl>
                                      </p:cBhvr>
                                    </p:animEffect>
                                  </p:childTnLst>
                                </p:cTn>
                              </p:par>
                              <p:par>
                                <p:cTn id="29" presetID="22" presetClass="entr" presetSubtype="1" fill="hold"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Effect transition="in" filter="wipe(up)">
                                      <p:cBhvr>
                                        <p:cTn id="31" dur="3000"/>
                                        <p:tgtEl>
                                          <p:spTgt spid="5">
                                            <p:txEl>
                                              <p:pRg st="8" end="8"/>
                                            </p:txEl>
                                          </p:spTgt>
                                        </p:tgtEl>
                                      </p:cBhvr>
                                    </p:animEffect>
                                  </p:childTnLst>
                                </p:cTn>
                              </p:par>
                              <p:par>
                                <p:cTn id="32" presetID="22" presetClass="entr" presetSubtype="1" fill="hold" nodeType="withEffect">
                                  <p:stCondLst>
                                    <p:cond delay="0"/>
                                  </p:stCondLst>
                                  <p:childTnLst>
                                    <p:set>
                                      <p:cBhvr>
                                        <p:cTn id="33" dur="1" fill="hold">
                                          <p:stCondLst>
                                            <p:cond delay="0"/>
                                          </p:stCondLst>
                                        </p:cTn>
                                        <p:tgtEl>
                                          <p:spTgt spid="5">
                                            <p:txEl>
                                              <p:pRg st="9" end="9"/>
                                            </p:txEl>
                                          </p:spTgt>
                                        </p:tgtEl>
                                        <p:attrNameLst>
                                          <p:attrName>style.visibility</p:attrName>
                                        </p:attrNameLst>
                                      </p:cBhvr>
                                      <p:to>
                                        <p:strVal val="visible"/>
                                      </p:to>
                                    </p:set>
                                    <p:animEffect transition="in" filter="wipe(up)">
                                      <p:cBhvr>
                                        <p:cTn id="34" dur="30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098" name="Picture 2" descr="Image result for durham botanic garden"/>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496" y="932527"/>
            <a:ext cx="1296144" cy="1200329"/>
          </a:xfrm>
          <a:prstGeom prst="rect">
            <a:avLst/>
          </a:prstGeom>
          <a:noFill/>
          <a:effectLst>
            <a:outerShdw blurRad="76200" dir="18900000" sy="23000" kx="-1200000" algn="bl" rotWithShape="0">
              <a:prstClr val="black"/>
            </a:outerShdw>
          </a:effectLst>
        </p:spPr>
        <p:txBody>
          <a:bodyPr wrap="square" rtlCol="0">
            <a:spAutoFit/>
          </a:bodyPr>
          <a:lstStyle/>
          <a:p>
            <a:pPr algn="ctr"/>
            <a:r>
              <a:rPr lang="en-GB" sz="7200" b="1" dirty="0" smtClean="0">
                <a:solidFill>
                  <a:schemeClr val="bg1"/>
                </a:solidFill>
                <a:effectLst>
                  <a:outerShdw blurRad="60007" dist="200025" dir="15000000" sy="30000" kx="-1800000" algn="bl" rotWithShape="0">
                    <a:prstClr val="black">
                      <a:alpha val="55000"/>
                    </a:prstClr>
                  </a:outerShdw>
                </a:effectLst>
                <a:latin typeface="Arial Rounded MT Bold" panose="020F0704030504030204" pitchFamily="34" charset="0"/>
              </a:rPr>
              <a:t>6.</a:t>
            </a:r>
            <a:endParaRPr lang="en-GB" sz="7200" b="1" dirty="0">
              <a:solidFill>
                <a:schemeClr val="bg1"/>
              </a:solidFill>
              <a:effectLst>
                <a:outerShdw blurRad="60007" dist="200025" dir="15000000" sy="30000" kx="-1800000" algn="bl" rotWithShape="0">
                  <a:prstClr val="black">
                    <a:alpha val="55000"/>
                  </a:prstClr>
                </a:outerShdw>
              </a:effectLst>
              <a:latin typeface="Arial Rounded MT Bold" panose="020F0704030504030204" pitchFamily="34" charset="0"/>
            </a:endParaRPr>
          </a:p>
        </p:txBody>
      </p:sp>
      <p:sp>
        <p:nvSpPr>
          <p:cNvPr id="6" name="TextBox 5"/>
          <p:cNvSpPr txBox="1"/>
          <p:nvPr/>
        </p:nvSpPr>
        <p:spPr>
          <a:xfrm>
            <a:off x="2964425" y="1412776"/>
            <a:ext cx="5784039" cy="769441"/>
          </a:xfrm>
          <a:prstGeom prst="rect">
            <a:avLst/>
          </a:prstGeom>
          <a:noFill/>
          <a:effectLst>
            <a:outerShdw blurRad="76200" dir="18900000" sy="23000" kx="-1200000" algn="bl" rotWithShape="0">
              <a:prstClr val="black"/>
            </a:outerShdw>
          </a:effectLst>
        </p:spPr>
        <p:txBody>
          <a:bodyPr wrap="square" rtlCol="0">
            <a:spAutoFit/>
          </a:bodyPr>
          <a:lstStyle/>
          <a:p>
            <a:pPr algn="ctr"/>
            <a:r>
              <a:rPr lang="en-GB" sz="4400" b="1" dirty="0" smtClean="0">
                <a:solidFill>
                  <a:schemeClr val="bg1"/>
                </a:solidFill>
                <a:effectLst>
                  <a:outerShdw blurRad="60007" dist="200025" dir="15000000" sy="30000" kx="-1800000" algn="bl" rotWithShape="0">
                    <a:prstClr val="black">
                      <a:alpha val="55000"/>
                    </a:prstClr>
                  </a:outerShdw>
                </a:effectLst>
                <a:latin typeface="Arial Rounded MT Bold" panose="020F0704030504030204" pitchFamily="34" charset="0"/>
              </a:rPr>
              <a:t>TRUE OR FALSE: </a:t>
            </a:r>
            <a:endParaRPr lang="en-GB" sz="4400" b="1" dirty="0">
              <a:solidFill>
                <a:schemeClr val="bg1"/>
              </a:solidFill>
              <a:effectLst>
                <a:outerShdw blurRad="60007" dist="200025" dir="15000000" sy="30000" kx="-1800000" algn="bl" rotWithShape="0">
                  <a:prstClr val="black">
                    <a:alpha val="55000"/>
                  </a:prstClr>
                </a:outerShdw>
              </a:effectLst>
              <a:latin typeface="Arial Rounded MT Bold" panose="020F0704030504030204" pitchFamily="34" charset="0"/>
            </a:endParaRPr>
          </a:p>
        </p:txBody>
      </p:sp>
      <p:sp>
        <p:nvSpPr>
          <p:cNvPr id="7" name="TextBox 6"/>
          <p:cNvSpPr txBox="1"/>
          <p:nvPr/>
        </p:nvSpPr>
        <p:spPr>
          <a:xfrm>
            <a:off x="2964425" y="2132856"/>
            <a:ext cx="5856047" cy="1631216"/>
          </a:xfrm>
          <a:prstGeom prst="rect">
            <a:avLst/>
          </a:prstGeom>
          <a:noFill/>
          <a:effectLst>
            <a:outerShdw blurRad="76200" dir="18900000" sy="23000" kx="-1200000" algn="bl" rotWithShape="0">
              <a:prstClr val="black"/>
            </a:outerShdw>
          </a:effectLst>
        </p:spPr>
        <p:txBody>
          <a:bodyPr wrap="square" rtlCol="0">
            <a:spAutoFit/>
          </a:bodyPr>
          <a:lstStyle/>
          <a:p>
            <a:pPr algn="ctr"/>
            <a:r>
              <a:rPr lang="en-GB" sz="2800" b="1" dirty="0" smtClean="0">
                <a:solidFill>
                  <a:schemeClr val="bg1"/>
                </a:solidFill>
                <a:effectLst>
                  <a:outerShdw blurRad="60007" dist="200025" dir="15000000" sy="30000" kx="-1800000" algn="bl" rotWithShape="0">
                    <a:prstClr val="black">
                      <a:alpha val="55000"/>
                    </a:prstClr>
                  </a:outerShdw>
                </a:effectLst>
                <a:latin typeface="Arial Rounded MT Bold" panose="020F0704030504030204" pitchFamily="34" charset="0"/>
              </a:rPr>
              <a:t>Our Giant Amazon Water </a:t>
            </a:r>
          </a:p>
          <a:p>
            <a:pPr algn="ctr"/>
            <a:r>
              <a:rPr lang="en-GB" sz="3200" b="1" dirty="0" smtClean="0">
                <a:solidFill>
                  <a:schemeClr val="bg1"/>
                </a:solidFill>
                <a:effectLst>
                  <a:outerShdw blurRad="60007" dist="200025" dir="15000000" sy="30000" kx="-1800000" algn="bl" rotWithShape="0">
                    <a:prstClr val="black">
                      <a:alpha val="55000"/>
                    </a:prstClr>
                  </a:outerShdw>
                </a:effectLst>
                <a:latin typeface="Arial Rounded MT Bold" panose="020F0704030504030204" pitchFamily="34" charset="0"/>
              </a:rPr>
              <a:t>Lily is strong enough </a:t>
            </a:r>
          </a:p>
          <a:p>
            <a:pPr algn="ctr"/>
            <a:r>
              <a:rPr lang="en-GB" sz="4000" b="1" dirty="0" smtClean="0">
                <a:solidFill>
                  <a:schemeClr val="bg1"/>
                </a:solidFill>
                <a:effectLst>
                  <a:outerShdw blurRad="60007" dist="200025" dir="15000000" sy="30000" kx="-1800000" algn="bl" rotWithShape="0">
                    <a:prstClr val="black">
                      <a:alpha val="55000"/>
                    </a:prstClr>
                  </a:outerShdw>
                </a:effectLst>
                <a:latin typeface="Arial Rounded MT Bold" panose="020F0704030504030204" pitchFamily="34" charset="0"/>
              </a:rPr>
              <a:t>for a</a:t>
            </a:r>
            <a:endParaRPr lang="en-GB" sz="4000" b="1" dirty="0">
              <a:solidFill>
                <a:schemeClr val="bg1"/>
              </a:solidFill>
              <a:effectLst>
                <a:outerShdw blurRad="60007" dist="200025" dir="15000000" sy="30000" kx="-1800000" algn="bl" rotWithShape="0">
                  <a:prstClr val="black">
                    <a:alpha val="55000"/>
                  </a:prstClr>
                </a:outerShdw>
              </a:effectLst>
              <a:latin typeface="Arial Rounded MT Bold" panose="020F0704030504030204" pitchFamily="34" charset="0"/>
            </a:endParaRPr>
          </a:p>
        </p:txBody>
      </p:sp>
      <p:sp>
        <p:nvSpPr>
          <p:cNvPr id="8" name="TextBox 7"/>
          <p:cNvSpPr txBox="1"/>
          <p:nvPr/>
        </p:nvSpPr>
        <p:spPr>
          <a:xfrm>
            <a:off x="4283968" y="4300061"/>
            <a:ext cx="4608512" cy="2585323"/>
          </a:xfrm>
          <a:prstGeom prst="rect">
            <a:avLst/>
          </a:prstGeom>
          <a:noFill/>
          <a:effectLst>
            <a:outerShdw blurRad="76200" dir="18900000" sy="23000" kx="-1200000" algn="bl" rotWithShape="0">
              <a:prstClr val="black"/>
            </a:outerShdw>
          </a:effectLst>
        </p:spPr>
        <p:txBody>
          <a:bodyPr wrap="square" rtlCol="0">
            <a:spAutoFit/>
          </a:bodyPr>
          <a:lstStyle/>
          <a:p>
            <a:pPr algn="ctr"/>
            <a:r>
              <a:rPr lang="en-GB" sz="4800" b="1" dirty="0">
                <a:solidFill>
                  <a:schemeClr val="bg1"/>
                </a:solidFill>
                <a:effectLst>
                  <a:outerShdw blurRad="60007" dist="200025" dir="15000000" sx="85000" sy="85000" kx="-1800000" algn="bl" rotWithShape="0">
                    <a:prstClr val="black">
                      <a:alpha val="55000"/>
                    </a:prstClr>
                  </a:outerShdw>
                </a:effectLst>
                <a:latin typeface="Arial Rounded MT Bold" panose="020F0704030504030204" pitchFamily="34" charset="0"/>
              </a:rPr>
              <a:t>b</a:t>
            </a:r>
            <a:r>
              <a:rPr lang="en-GB" sz="4800" b="1" dirty="0" smtClean="0">
                <a:solidFill>
                  <a:schemeClr val="bg1"/>
                </a:solidFill>
                <a:effectLst>
                  <a:outerShdw blurRad="60007" dist="200025" dir="15000000" sx="85000" sy="85000" kx="-1800000" algn="bl" rotWithShape="0">
                    <a:prstClr val="black">
                      <a:alpha val="55000"/>
                    </a:prstClr>
                  </a:outerShdw>
                </a:effectLst>
                <a:latin typeface="Arial Rounded MT Bold" panose="020F0704030504030204" pitchFamily="34" charset="0"/>
              </a:rPr>
              <a:t>aby to sit on </a:t>
            </a:r>
            <a:r>
              <a:rPr lang="en-GB" sz="5400" b="1" dirty="0" smtClean="0">
                <a:solidFill>
                  <a:schemeClr val="bg1"/>
                </a:solidFill>
                <a:effectLst>
                  <a:outerShdw blurRad="60007" dist="200025" dir="15000000" sx="85000" sy="85000" kx="-1800000" algn="bl" rotWithShape="0">
                    <a:prstClr val="black">
                      <a:alpha val="55000"/>
                    </a:prstClr>
                  </a:outerShdw>
                </a:effectLst>
                <a:latin typeface="Arial Rounded MT Bold" panose="020F0704030504030204" pitchFamily="34" charset="0"/>
              </a:rPr>
              <a:t>one of the </a:t>
            </a:r>
            <a:r>
              <a:rPr lang="en-GB" sz="6000" b="1" dirty="0" smtClean="0">
                <a:solidFill>
                  <a:schemeClr val="bg1"/>
                </a:solidFill>
                <a:effectLst>
                  <a:outerShdw blurRad="60007" dist="200025" dir="15000000" sx="85000" sy="85000" kx="-1800000" algn="bl" rotWithShape="0">
                    <a:prstClr val="black">
                      <a:alpha val="55000"/>
                    </a:prstClr>
                  </a:outerShdw>
                </a:effectLst>
                <a:latin typeface="Arial Rounded MT Bold" panose="020F0704030504030204" pitchFamily="34" charset="0"/>
              </a:rPr>
              <a:t>leaves.</a:t>
            </a:r>
            <a:endParaRPr lang="en-GB" sz="6000" b="1" dirty="0">
              <a:solidFill>
                <a:schemeClr val="bg1"/>
              </a:solidFill>
              <a:effectLst>
                <a:outerShdw blurRad="60007" dist="200025" dir="15000000" sx="85000" sy="85000" kx="-1800000" algn="bl" rotWithShape="0">
                  <a:prstClr val="black">
                    <a:alpha val="55000"/>
                  </a:prstClr>
                </a:outerShdw>
              </a:effectLst>
              <a:latin typeface="Arial Rounded MT Bold" panose="020F0704030504030204" pitchFamily="34" charset="0"/>
            </a:endParaRPr>
          </a:p>
        </p:txBody>
      </p:sp>
      <p:pic>
        <p:nvPicPr>
          <p:cNvPr id="4108" name="Picture 12" descr="Image result for baby 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7" b="100000" l="10000" r="90000">
                        <a14:backgroundMark x1="24375" y1="93402" x2="28646" y2="95876"/>
                        <a14:backgroundMark x1="34688" y1="87629" x2="36146" y2="87629"/>
                        <a14:backgroundMark x1="51250" y1="61237" x2="53125" y2="63299"/>
                        <a14:backgroundMark x1="53125" y1="68660" x2="53125" y2="68660"/>
                      </a14:backgroundRemoval>
                    </a14:imgEffect>
                  </a14:imgLayer>
                </a14:imgProps>
              </a:ext>
              <a:ext uri="{28A0092B-C50C-407E-A947-70E740481C1C}">
                <a14:useLocalDpi xmlns:a14="http://schemas.microsoft.com/office/drawing/2010/main" val="0"/>
              </a:ext>
            </a:extLst>
          </a:blip>
          <a:srcRect l="17969" r="38524"/>
          <a:stretch/>
        </p:blipFill>
        <p:spPr bwMode="auto">
          <a:xfrm>
            <a:off x="116342" y="3154942"/>
            <a:ext cx="2223410" cy="2722330"/>
          </a:xfrm>
          <a:prstGeom prst="rect">
            <a:avLst/>
          </a:prstGeom>
          <a:noFill/>
          <a:effectLst>
            <a:outerShdw blurRad="76200" dir="21540000" sx="90000" sy="90000" kx="12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8033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4338" name="Picture 2" descr="Image result for strong water lily"/>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51520" y="188641"/>
            <a:ext cx="8635334" cy="5400600"/>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8337" y="5787261"/>
            <a:ext cx="8807321" cy="954107"/>
          </a:xfrm>
          <a:prstGeom prst="rect">
            <a:avLst/>
          </a:prstGeom>
          <a:noFill/>
        </p:spPr>
        <p:txBody>
          <a:bodyPr wrap="square" rtlCol="0">
            <a:spAutoFit/>
          </a:bodyPr>
          <a:lstStyle/>
          <a:p>
            <a:pPr algn="ctr"/>
            <a:r>
              <a:rPr lang="en-GB" sz="2800" b="1" dirty="0" smtClean="0">
                <a:solidFill>
                  <a:schemeClr val="bg1"/>
                </a:solidFill>
                <a:effectLst>
                  <a:outerShdw blurRad="38100" dist="38100" dir="2700000" algn="tl">
                    <a:srgbClr val="000000"/>
                  </a:outerShdw>
                </a:effectLst>
                <a:latin typeface="Arial Rounded MT Bold" panose="020F0704030504030204" pitchFamily="34" charset="0"/>
              </a:rPr>
              <a:t>FALSE – it’s actually strong enough to hold the weight of a small child up to the age of 5.</a:t>
            </a:r>
            <a:endParaRPr lang="en-GB" sz="2000" b="1" dirty="0">
              <a:solidFill>
                <a:schemeClr val="bg1"/>
              </a:solidFill>
              <a:effectLst>
                <a:outerShdw blurRad="38100" dist="38100" dir="2700000" algn="tl">
                  <a:srgbClr val="000000"/>
                </a:outerShdw>
              </a:effectLst>
              <a:latin typeface="Arial Rounded MT Bold" panose="020F0704030504030204" pitchFamily="34" charset="0"/>
            </a:endParaRPr>
          </a:p>
        </p:txBody>
      </p:sp>
    </p:spTree>
    <p:extLst>
      <p:ext uri="{BB962C8B-B14F-4D97-AF65-F5344CB8AC3E}">
        <p14:creationId xmlns:p14="http://schemas.microsoft.com/office/powerpoint/2010/main" val="36420610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32000">
              <a:srgbClr val="C00000"/>
            </a:gs>
            <a:gs pos="100000">
              <a:schemeClr val="tx1"/>
            </a:gs>
          </a:gsLst>
          <a:lin ang="5400000" scaled="0"/>
        </a:gradFill>
        <a:effectLst/>
      </p:bgPr>
    </p:bg>
    <p:spTree>
      <p:nvGrpSpPr>
        <p:cNvPr id="1" name=""/>
        <p:cNvGrpSpPr/>
        <p:nvPr/>
      </p:nvGrpSpPr>
      <p:grpSpPr>
        <a:xfrm>
          <a:off x="0" y="0"/>
          <a:ext cx="0" cy="0"/>
          <a:chOff x="0" y="0"/>
          <a:chExt cx="0" cy="0"/>
        </a:xfrm>
      </p:grpSpPr>
      <p:pic>
        <p:nvPicPr>
          <p:cNvPr id="3074" name="Picture 2" descr="Image result for venus fly trap 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89665" y="3501008"/>
            <a:ext cx="4288895" cy="3185065"/>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Image result for pitcher plan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89664" y="188640"/>
            <a:ext cx="4288895" cy="3079522"/>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pic>
        <p:nvPicPr>
          <p:cNvPr id="3078" name="Picture 6" descr="Image result for drosera"/>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6495" y="3501008"/>
            <a:ext cx="4246752" cy="3185065"/>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79512" y="145663"/>
            <a:ext cx="4273735" cy="3139321"/>
          </a:xfrm>
          <a:prstGeom prst="rect">
            <a:avLst/>
          </a:prstGeom>
          <a:noFill/>
        </p:spPr>
        <p:txBody>
          <a:bodyPr wrap="square" rtlCol="0">
            <a:spAutoFit/>
          </a:bodyPr>
          <a:lstStyle/>
          <a:p>
            <a:pPr algn="ctr"/>
            <a:r>
              <a:rPr lang="en-GB" sz="6600" b="1" dirty="0" smtClean="0">
                <a:solidFill>
                  <a:schemeClr val="bg1"/>
                </a:solidFill>
                <a:effectLst>
                  <a:outerShdw blurRad="38100" dist="38100" dir="2700000" algn="tl">
                    <a:srgbClr val="000000"/>
                  </a:outerShdw>
                </a:effectLst>
                <a:latin typeface="Chiller" panose="04020404031007020602" pitchFamily="82" charset="0"/>
              </a:rPr>
              <a:t>7. How do these plants get </a:t>
            </a:r>
          </a:p>
          <a:p>
            <a:pPr algn="ctr"/>
            <a:r>
              <a:rPr lang="en-GB" sz="6600" b="1" dirty="0" smtClean="0">
                <a:solidFill>
                  <a:schemeClr val="bg1"/>
                </a:solidFill>
                <a:effectLst>
                  <a:outerShdw blurRad="38100" dist="38100" dir="2700000" algn="tl">
                    <a:srgbClr val="000000"/>
                  </a:outerShdw>
                </a:effectLst>
                <a:latin typeface="Chiller" panose="04020404031007020602" pitchFamily="82" charset="0"/>
              </a:rPr>
              <a:t>their food?</a:t>
            </a:r>
            <a:endParaRPr lang="en-GB" sz="6600" b="1" dirty="0">
              <a:solidFill>
                <a:schemeClr val="bg1"/>
              </a:solidFill>
              <a:effectLst>
                <a:outerShdw blurRad="38100" dist="38100" dir="2700000" algn="tl">
                  <a:srgbClr val="000000"/>
                </a:outerShdw>
              </a:effectLst>
              <a:latin typeface="Chiller" panose="04020404031007020602" pitchFamily="82" charset="0"/>
            </a:endParaRPr>
          </a:p>
        </p:txBody>
      </p:sp>
    </p:spTree>
    <p:extLst>
      <p:ext uri="{BB962C8B-B14F-4D97-AF65-F5344CB8AC3E}">
        <p14:creationId xmlns:p14="http://schemas.microsoft.com/office/powerpoint/2010/main" val="227286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fade">
                                      <p:cBhvr>
                                        <p:cTn id="10" dur="500"/>
                                        <p:tgtEl>
                                          <p:spTgt spid="3076"/>
                                        </p:tgtEl>
                                      </p:cBhvr>
                                    </p:animEffect>
                                  </p:childTnLst>
                                </p:cTn>
                              </p:par>
                              <p:par>
                                <p:cTn id="11" presetID="10"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par>
                                <p:cTn id="14" presetID="10" presetClass="entr" presetSubtype="0" fill="hold" nodeType="withEffect">
                                  <p:stCondLst>
                                    <p:cond delay="0"/>
                                  </p:stCondLst>
                                  <p:childTnLst>
                                    <p:set>
                                      <p:cBhvr>
                                        <p:cTn id="15" dur="1" fill="hold">
                                          <p:stCondLst>
                                            <p:cond delay="0"/>
                                          </p:stCondLst>
                                        </p:cTn>
                                        <p:tgtEl>
                                          <p:spTgt spid="3078"/>
                                        </p:tgtEl>
                                        <p:attrNameLst>
                                          <p:attrName>style.visibility</p:attrName>
                                        </p:attrNameLst>
                                      </p:cBhvr>
                                      <p:to>
                                        <p:strVal val="visible"/>
                                      </p:to>
                                    </p:set>
                                    <p:animEffect transition="in" filter="fade">
                                      <p:cBhvr>
                                        <p:cTn id="16"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32000">
              <a:srgbClr val="C00000"/>
            </a:gs>
            <a:gs pos="100000">
              <a:schemeClr val="tx1"/>
            </a:gs>
          </a:gsLst>
          <a:lin ang="5400000" scaled="0"/>
        </a:gradFill>
        <a:effectLst/>
      </p:bgPr>
    </p:bg>
    <p:spTree>
      <p:nvGrpSpPr>
        <p:cNvPr id="1" name=""/>
        <p:cNvGrpSpPr/>
        <p:nvPr/>
      </p:nvGrpSpPr>
      <p:grpSpPr>
        <a:xfrm>
          <a:off x="0" y="0"/>
          <a:ext cx="0" cy="0"/>
          <a:chOff x="0" y="0"/>
          <a:chExt cx="0" cy="0"/>
        </a:xfrm>
      </p:grpSpPr>
      <p:pic>
        <p:nvPicPr>
          <p:cNvPr id="6" name="Picture 4" descr=" plants 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89665" y="3481244"/>
            <a:ext cx="4288895" cy="3204829"/>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pic>
        <p:nvPicPr>
          <p:cNvPr id="8" name="Picture 7" descr="Image result for pitcher plant gif">
            <a:hlinkClick r:id="rId3"/>
          </p:cNvPr>
          <p:cNvPicPr>
            <a:picLocks noChangeAspect="1" noChangeArrowheads="1" noCrop="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89664" y="188640"/>
            <a:ext cx="4288896" cy="3096344"/>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pic>
        <p:nvPicPr>
          <p:cNvPr id="10" name="Picture 9" descr="Related image">
            <a:hlinkClick r:id="rId5"/>
          </p:cNvPr>
          <p:cNvPicPr>
            <a:picLocks noChangeAspect="1" noChangeArrowheads="1" noCrop="1"/>
          </p:cNvPicPr>
          <p:nvPr/>
        </p:nvPicPr>
        <p:blipFill>
          <a:blip r:embed="rId6" cstate="email">
            <a:extLst>
              <a:ext uri="{28A0092B-C50C-407E-A947-70E740481C1C}">
                <a14:useLocalDpi xmlns:a14="http://schemas.microsoft.com/office/drawing/2010/main"/>
              </a:ext>
            </a:extLst>
          </a:blip>
          <a:srcRect/>
          <a:stretch>
            <a:fillRect/>
          </a:stretch>
        </p:blipFill>
        <p:spPr bwMode="auto">
          <a:xfrm>
            <a:off x="179512" y="3501009"/>
            <a:ext cx="4263179" cy="3185064"/>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79512" y="145663"/>
            <a:ext cx="4273735" cy="3071610"/>
          </a:xfrm>
          <a:prstGeom prst="rect">
            <a:avLst/>
          </a:prstGeom>
          <a:noFill/>
        </p:spPr>
        <p:txBody>
          <a:bodyPr wrap="square" rtlCol="0">
            <a:spAutoFit/>
          </a:bodyPr>
          <a:lstStyle/>
          <a:p>
            <a:pPr algn="ctr"/>
            <a:r>
              <a:rPr lang="en-GB" sz="2420" b="1" dirty="0" smtClean="0">
                <a:solidFill>
                  <a:schemeClr val="bg1"/>
                </a:solidFill>
                <a:effectLst>
                  <a:outerShdw blurRad="38100" dist="38100" dir="2700000" algn="tl">
                    <a:srgbClr val="000000"/>
                  </a:outerShdw>
                </a:effectLst>
                <a:latin typeface="Chiller" panose="04020404031007020602" pitchFamily="82" charset="0"/>
              </a:rPr>
              <a:t>By ‘eating’ insects and even small frogs and mammals! These plants grow where there may be less sunlight or poor soil, so get their nutrients by digesting down insects. They have different ways of trapping them – some attract insects into a pit filled with digestive juices, others snap shut on any bugs, while others are coated in a sticky glue.</a:t>
            </a:r>
            <a:endParaRPr lang="en-GB" sz="2420" b="1" dirty="0">
              <a:solidFill>
                <a:schemeClr val="bg1"/>
              </a:solidFill>
              <a:effectLst>
                <a:outerShdw blurRad="38100" dist="38100" dir="2700000" algn="tl">
                  <a:srgbClr val="000000"/>
                </a:outerShdw>
              </a:effectLst>
              <a:latin typeface="Chiller" panose="04020404031007020602" pitchFamily="82" charset="0"/>
            </a:endParaRPr>
          </a:p>
        </p:txBody>
      </p:sp>
    </p:spTree>
    <p:extLst>
      <p:ext uri="{BB962C8B-B14F-4D97-AF65-F5344CB8AC3E}">
        <p14:creationId xmlns:p14="http://schemas.microsoft.com/office/powerpoint/2010/main" val="350282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122" name="Picture 2" descr="Related image"/>
          <p:cNvPicPr>
            <a:picLocks noChangeAspect="1" noChangeArrowheads="1"/>
          </p:cNvPicPr>
          <p:nvPr/>
        </p:nvPicPr>
        <p:blipFill>
          <a:blip r:embed="rId2" cstate="email">
            <a:extLst>
              <a:ext uri="{BEBA8EAE-BF5A-486C-A8C5-ECC9F3942E4B}">
                <a14:imgProps xmlns:a14="http://schemas.microsoft.com/office/drawing/2010/main">
                  <a14:imgLayer r:embed="rId3">
                    <a14:imgEffect>
                      <a14:colorTemperature colorTemp="11500"/>
                    </a14:imgEffect>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779913" y="3335501"/>
            <a:ext cx="5206920" cy="3477875"/>
          </a:xfrm>
          <a:prstGeom prst="rect">
            <a:avLst/>
          </a:prstGeom>
          <a:noFill/>
        </p:spPr>
        <p:txBody>
          <a:bodyPr wrap="square" rtlCol="0">
            <a:spAutoFit/>
          </a:bodyPr>
          <a:lstStyle/>
          <a:p>
            <a:pPr algn="r"/>
            <a:r>
              <a:rPr lang="en-GB" sz="4400" b="1" dirty="0" smtClean="0">
                <a:solidFill>
                  <a:srgbClr val="FFCC00"/>
                </a:solidFill>
                <a:effectLst>
                  <a:outerShdw blurRad="38100" dist="38100" dir="2700000" algn="tl">
                    <a:srgbClr val="000000"/>
                  </a:outerShdw>
                </a:effectLst>
                <a:latin typeface="Arial Rounded MT Bold" panose="020F0704030504030204" pitchFamily="34" charset="0"/>
              </a:rPr>
              <a:t>     8. What makes it so hard for plants to grow in a ?</a:t>
            </a:r>
          </a:p>
          <a:p>
            <a:pPr algn="r"/>
            <a:r>
              <a:rPr lang="en-GB" sz="3600" b="1" dirty="0" smtClean="0">
                <a:solidFill>
                  <a:srgbClr val="FFCC00"/>
                </a:solidFill>
                <a:effectLst>
                  <a:outerShdw blurRad="38100" dist="38100" dir="2700000" algn="tl">
                    <a:srgbClr val="000000"/>
                  </a:outerShdw>
                </a:effectLst>
                <a:latin typeface="Arial Rounded MT Bold" panose="020F0704030504030204" pitchFamily="34" charset="0"/>
              </a:rPr>
              <a:t>(three answers)</a:t>
            </a:r>
            <a:endParaRPr lang="en-GB" sz="3600" b="1" dirty="0">
              <a:solidFill>
                <a:srgbClr val="FFCC00"/>
              </a:solidFill>
              <a:effectLst>
                <a:outerShdw blurRad="38100" dist="38100" dir="2700000" algn="tl">
                  <a:srgbClr val="000000"/>
                </a:outerShdw>
              </a:effectLst>
              <a:latin typeface="Arial Rounded MT Bold" panose="020F0704030504030204" pitchFamily="34" charset="0"/>
            </a:endParaRPr>
          </a:p>
        </p:txBody>
      </p:sp>
      <p:pic>
        <p:nvPicPr>
          <p:cNvPr id="4098" name="Picture 2" descr="Related imag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6553150" y="5301208"/>
            <a:ext cx="2051298" cy="98422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71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1266" name="Picture 2" descr="Image result for atacama desert"/>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bwMode="auto">
          <a:xfrm>
            <a:off x="0" y="0"/>
            <a:ext cx="9144000" cy="68795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8337" y="4433044"/>
            <a:ext cx="8807321" cy="2308324"/>
          </a:xfrm>
          <a:prstGeom prst="rect">
            <a:avLst/>
          </a:prstGeom>
          <a:noFill/>
        </p:spPr>
        <p:txBody>
          <a:bodyPr wrap="square" rtlCol="0">
            <a:spAutoFit/>
          </a:bodyPr>
          <a:lstStyle/>
          <a:p>
            <a:pPr algn="ctr"/>
            <a:r>
              <a:rPr lang="en-GB" sz="2400" b="1" dirty="0" smtClean="0">
                <a:solidFill>
                  <a:schemeClr val="bg1"/>
                </a:solidFill>
                <a:effectLst>
                  <a:outerShdw blurRad="38100" dist="38100" dir="2700000" algn="tl">
                    <a:srgbClr val="000000"/>
                  </a:outerShdw>
                </a:effectLst>
                <a:latin typeface="Arial Rounded MT Bold" panose="020F0704030504030204" pitchFamily="34" charset="0"/>
              </a:rPr>
              <a:t>Too much heat or sunlight, virtually no water, and very poor soil – the Atacama Desert  in Chile is a perfect example of this. On average, it gets about 15mm of rain in a year, though some areas haven’t recorded any rain, ever. The soil in most deserts is also very rocky, making it hard for anything to grow there.</a:t>
            </a:r>
            <a:endParaRPr lang="en-GB" b="1" dirty="0">
              <a:solidFill>
                <a:schemeClr val="bg1"/>
              </a:solidFill>
              <a:effectLst>
                <a:outerShdw blurRad="38100" dist="38100" dir="2700000" algn="tl">
                  <a:srgbClr val="000000"/>
                </a:outerShdw>
              </a:effectLst>
              <a:latin typeface="Arial Rounded MT Bold" panose="020F0704030504030204" pitchFamily="34" charset="0"/>
            </a:endParaRPr>
          </a:p>
        </p:txBody>
      </p:sp>
    </p:spTree>
    <p:extLst>
      <p:ext uri="{BB962C8B-B14F-4D97-AF65-F5344CB8AC3E}">
        <p14:creationId xmlns:p14="http://schemas.microsoft.com/office/powerpoint/2010/main" val="23816425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pic>
        <p:nvPicPr>
          <p:cNvPr id="4" name="Picture 3" descr="\\hudson\qllx12\Mds_Desktop\20170817_095235.jpg"/>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colorTemperature colorTemp="7200"/>
                    </a14:imgEffect>
                    <a14:imgEffect>
                      <a14:saturation sat="160000"/>
                    </a14:imgEffect>
                  </a14:imgLayer>
                </a14:imgProps>
              </a:ex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43808" y="44624"/>
            <a:ext cx="6143025" cy="2677656"/>
          </a:xfrm>
          <a:prstGeom prst="rect">
            <a:avLst/>
          </a:prstGeom>
          <a:noFill/>
        </p:spPr>
        <p:txBody>
          <a:bodyPr wrap="square" rtlCol="0">
            <a:spAutoFit/>
          </a:bodyPr>
          <a:lstStyle/>
          <a:p>
            <a:pPr algn="r"/>
            <a:r>
              <a:rPr lang="en-GB" sz="4400" b="1" dirty="0" smtClean="0">
                <a:solidFill>
                  <a:srgbClr val="92D050"/>
                </a:solidFill>
                <a:effectLst>
                  <a:outerShdw blurRad="38100" dist="38100" dir="2700000" algn="tl">
                    <a:srgbClr val="000000"/>
                  </a:outerShdw>
                </a:effectLst>
                <a:latin typeface="Arial Rounded MT Bold" panose="020F0704030504030204" pitchFamily="34" charset="0"/>
              </a:rPr>
              <a:t>     9. What helps our plants </a:t>
            </a:r>
          </a:p>
          <a:p>
            <a:pPr algn="r"/>
            <a:r>
              <a:rPr lang="en-GB" sz="4400" b="1" dirty="0" smtClean="0">
                <a:solidFill>
                  <a:srgbClr val="92D050"/>
                </a:solidFill>
                <a:effectLst>
                  <a:outerShdw blurRad="38100" dist="38100" dir="2700000" algn="tl">
                    <a:srgbClr val="000000"/>
                  </a:outerShdw>
                </a:effectLst>
                <a:latin typeface="Arial Rounded MT Bold" panose="020F0704030504030204" pitchFamily="34" charset="0"/>
              </a:rPr>
              <a:t>get so big?</a:t>
            </a:r>
          </a:p>
          <a:p>
            <a:pPr algn="r"/>
            <a:r>
              <a:rPr lang="en-GB" sz="3600" b="1" dirty="0" smtClean="0">
                <a:solidFill>
                  <a:srgbClr val="92D050"/>
                </a:solidFill>
                <a:effectLst>
                  <a:outerShdw blurRad="38100" dist="38100" dir="2700000" algn="tl">
                    <a:srgbClr val="000000"/>
                  </a:outerShdw>
                </a:effectLst>
                <a:latin typeface="Arial Rounded MT Bold" panose="020F0704030504030204" pitchFamily="34" charset="0"/>
              </a:rPr>
              <a:t>(three answers)</a:t>
            </a:r>
            <a:endParaRPr lang="en-GB" sz="3600" b="1" dirty="0">
              <a:solidFill>
                <a:srgbClr val="92D050"/>
              </a:solidFill>
              <a:effectLst>
                <a:outerShdw blurRad="38100" dist="38100" dir="2700000" algn="tl">
                  <a:srgbClr val="000000"/>
                </a:outerShdw>
              </a:effectLst>
              <a:latin typeface="Arial Rounded MT Bold" panose="020F0704030504030204" pitchFamily="34" charset="0"/>
            </a:endParaRPr>
          </a:p>
        </p:txBody>
      </p:sp>
      <p:pic>
        <p:nvPicPr>
          <p:cNvPr id="2052" name="Picture 4" descr="Image result for rainforest word"/>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50388" b="97933" l="0" r="100000">
                        <a14:foregroundMark x1="2899" y1="63824" x2="2512" y2="82687"/>
                        <a14:foregroundMark x1="16812" y1="63824" x2="18551" y2="72610"/>
                        <a14:foregroundMark x1="24928" y1="64341" x2="25121" y2="84755"/>
                        <a14:foregroundMark x1="48889" y1="67442" x2="48406" y2="78811"/>
                        <a14:foregroundMark x1="60097" y1="64341" x2="61159" y2="86047"/>
                        <a14:foregroundMark x1="71014" y1="65375" x2="71304" y2="87080"/>
                        <a14:foregroundMark x1="80000" y1="68734" x2="82029" y2="76227"/>
                        <a14:foregroundMark x1="94783" y1="63049" x2="93237" y2="75194"/>
                        <a14:foregroundMark x1="29952" y1="60207" x2="31787" y2="77003"/>
                        <a14:backgroundMark x1="17101" y1="78553" x2="17488" y2="75452"/>
                        <a14:backgroundMark x1="37585" y1="57106" x2="37681" y2="95607"/>
                        <a14:backgroundMark x1="46570" y1="69509" x2="46377" y2="80879"/>
                        <a14:backgroundMark x1="81932" y1="67700" x2="82609" y2="67700"/>
                      </a14:backgroundRemoval>
                    </a14:imgEffect>
                  </a14:imgLayer>
                </a14:imgProps>
              </a:ext>
              <a:ext uri="{28A0092B-C50C-407E-A947-70E740481C1C}">
                <a14:useLocalDpi xmlns:a14="http://schemas.microsoft.com/office/drawing/2010/main" val="0"/>
              </a:ext>
            </a:extLst>
          </a:blip>
          <a:srcRect t="50000"/>
          <a:stretch/>
        </p:blipFill>
        <p:spPr bwMode="auto">
          <a:xfrm>
            <a:off x="3131840" y="764704"/>
            <a:ext cx="4003718" cy="627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60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wipe(down)">
                                      <p:cBhvr>
                                        <p:cTn id="1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pic>
        <p:nvPicPr>
          <p:cNvPr id="6146" name="Picture 2" descr="Image result for durham botanic gardens monkey puzzle tre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67945" y="116632"/>
            <a:ext cx="4896544" cy="6557766"/>
          </a:xfrm>
          <a:prstGeom prst="rect">
            <a:avLst/>
          </a:prstGeom>
          <a:noFill/>
          <a:ln w="76200">
            <a:noFill/>
          </a:ln>
          <a:extLst>
            <a:ext uri="{909E8E84-426E-40DD-AFC4-6F175D3DCCD1}">
              <a14:hiddenFill xmlns:a14="http://schemas.microsoft.com/office/drawing/2010/main">
                <a:solidFill>
                  <a:srgbClr val="FFFFFF"/>
                </a:solidFill>
              </a14:hiddenFill>
            </a:ext>
          </a:extLst>
        </p:spPr>
      </p:pic>
      <p:pic>
        <p:nvPicPr>
          <p:cNvPr id="6148" name="Picture 4" descr="Image result for dinosaur transparent gif"/>
          <p:cNvPicPr>
            <a:picLocks noChangeAspect="1" noChangeArrowheads="1" noCrop="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1475656" y="4756110"/>
            <a:ext cx="2530356" cy="1265178"/>
          </a:xfrm>
          <a:prstGeom prst="rect">
            <a:avLst/>
          </a:prstGeom>
          <a:noFill/>
          <a:effectLst>
            <a:outerShdw blurRad="76200" dist="1397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8964488" y="98542"/>
            <a:ext cx="179512" cy="6740307"/>
          </a:xfrm>
          <a:prstGeom prst="rect">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179513" y="116632"/>
            <a:ext cx="3888432" cy="6722217"/>
          </a:xfrm>
          <a:prstGeom prst="rect">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107504" y="44624"/>
            <a:ext cx="3528391" cy="6740307"/>
          </a:xfrm>
          <a:prstGeom prst="rect">
            <a:avLst/>
          </a:prstGeom>
          <a:noFill/>
        </p:spPr>
        <p:txBody>
          <a:bodyPr wrap="square" rtlCol="0">
            <a:spAutoFit/>
          </a:bodyPr>
          <a:lstStyle/>
          <a:p>
            <a:r>
              <a:rPr lang="en-GB" sz="4800" b="1" dirty="0">
                <a:solidFill>
                  <a:srgbClr val="FFCC00"/>
                </a:solidFill>
                <a:effectLst>
                  <a:outerShdw blurRad="38100" dist="38100" dir="2700000" algn="tl">
                    <a:srgbClr val="000000"/>
                  </a:outerShdw>
                </a:effectLst>
                <a:latin typeface="Arial Rounded MT Bold" panose="020F0704030504030204" pitchFamily="34" charset="0"/>
              </a:rPr>
              <a:t>2</a:t>
            </a:r>
            <a:r>
              <a:rPr lang="en-GB" sz="4800" b="1" dirty="0" smtClean="0">
                <a:solidFill>
                  <a:srgbClr val="FFCC00"/>
                </a:solidFill>
                <a:effectLst>
                  <a:outerShdw blurRad="38100" dist="38100" dir="2700000" algn="tl">
                    <a:srgbClr val="000000"/>
                  </a:outerShdw>
                </a:effectLst>
                <a:latin typeface="Arial Rounded MT Bold" panose="020F0704030504030204" pitchFamily="34" charset="0"/>
              </a:rPr>
              <a:t>. TRUE </a:t>
            </a:r>
          </a:p>
          <a:p>
            <a:r>
              <a:rPr lang="en-GB" sz="4800" b="1" dirty="0" smtClean="0">
                <a:solidFill>
                  <a:srgbClr val="FFCC00"/>
                </a:solidFill>
                <a:effectLst>
                  <a:outerShdw blurRad="38100" dist="38100" dir="2700000" algn="tl">
                    <a:srgbClr val="000000"/>
                  </a:outerShdw>
                </a:effectLst>
                <a:latin typeface="Arial Rounded MT Bold" panose="020F0704030504030204" pitchFamily="34" charset="0"/>
              </a:rPr>
              <a:t>OR </a:t>
            </a:r>
          </a:p>
          <a:p>
            <a:r>
              <a:rPr lang="en-GB" sz="4800" b="1" dirty="0" smtClean="0">
                <a:solidFill>
                  <a:srgbClr val="FFCC00"/>
                </a:solidFill>
                <a:effectLst>
                  <a:outerShdw blurRad="38100" dist="38100" dir="2700000" algn="tl">
                    <a:srgbClr val="000000"/>
                  </a:outerShdw>
                </a:effectLst>
                <a:latin typeface="Arial Rounded MT Bold" panose="020F0704030504030204" pitchFamily="34" charset="0"/>
              </a:rPr>
              <a:t>FALSE:</a:t>
            </a:r>
          </a:p>
          <a:p>
            <a:r>
              <a:rPr lang="en-GB" sz="4800" b="1" dirty="0" smtClean="0">
                <a:solidFill>
                  <a:srgbClr val="FFCC00"/>
                </a:solidFill>
                <a:effectLst>
                  <a:outerShdw blurRad="38100" dist="38100" dir="2700000" algn="tl">
                    <a:srgbClr val="000000"/>
                  </a:outerShdw>
                </a:effectLst>
                <a:latin typeface="Arial Rounded MT Bold" panose="020F0704030504030204" pitchFamily="34" charset="0"/>
              </a:rPr>
              <a:t>Monkey Puzzle Trees were alive at the time of the dinosaurs?</a:t>
            </a:r>
            <a:endParaRPr lang="en-GB" sz="4800" b="1" dirty="0">
              <a:solidFill>
                <a:srgbClr val="FFCC00"/>
              </a:solidFill>
              <a:effectLst>
                <a:outerShdw blurRad="38100" dist="38100" dir="2700000" algn="tl">
                  <a:srgbClr val="000000"/>
                </a:outerShdw>
              </a:effectLst>
              <a:latin typeface="Arial Rounded MT Bold" panose="020F0704030504030204" pitchFamily="34" charset="0"/>
            </a:endParaRPr>
          </a:p>
        </p:txBody>
      </p:sp>
    </p:spTree>
    <p:extLst>
      <p:ext uri="{BB962C8B-B14F-4D97-AF65-F5344CB8AC3E}">
        <p14:creationId xmlns:p14="http://schemas.microsoft.com/office/powerpoint/2010/main" val="17790496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2" fill="hold" nodeType="withEffect">
                                  <p:stCondLst>
                                    <p:cond delay="0"/>
                                  </p:stCondLst>
                                  <p:childTnLst>
                                    <p:set>
                                      <p:cBhvr>
                                        <p:cTn id="9" dur="1" fill="hold">
                                          <p:stCondLst>
                                            <p:cond delay="0"/>
                                          </p:stCondLst>
                                        </p:cTn>
                                        <p:tgtEl>
                                          <p:spTgt spid="6148"/>
                                        </p:tgtEl>
                                        <p:attrNameLst>
                                          <p:attrName>style.visibility</p:attrName>
                                        </p:attrNameLst>
                                      </p:cBhvr>
                                      <p:to>
                                        <p:strVal val="visible"/>
                                      </p:to>
                                    </p:set>
                                    <p:anim calcmode="lin" valueType="num">
                                      <p:cBhvr additive="base">
                                        <p:cTn id="10" dur="10000" fill="hold"/>
                                        <p:tgtEl>
                                          <p:spTgt spid="6148"/>
                                        </p:tgtEl>
                                        <p:attrNameLst>
                                          <p:attrName>ppt_x</p:attrName>
                                        </p:attrNameLst>
                                      </p:cBhvr>
                                      <p:tavLst>
                                        <p:tav tm="0">
                                          <p:val>
                                            <p:strVal val="1+#ppt_w/2"/>
                                          </p:val>
                                        </p:tav>
                                        <p:tav tm="100000">
                                          <p:val>
                                            <p:strVal val="#ppt_x"/>
                                          </p:val>
                                        </p:tav>
                                      </p:tavLst>
                                    </p:anim>
                                    <p:anim calcmode="lin" valueType="num">
                                      <p:cBhvr additive="base">
                                        <p:cTn id="11" dur="10000" fill="hold"/>
                                        <p:tgtEl>
                                          <p:spTgt spid="61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2290" name="Picture 2" descr="Image result for rainforest canop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336" y="1"/>
            <a:ext cx="917633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8337" y="4433044"/>
            <a:ext cx="8807321" cy="2308324"/>
          </a:xfrm>
          <a:prstGeom prst="rect">
            <a:avLst/>
          </a:prstGeom>
          <a:noFill/>
        </p:spPr>
        <p:txBody>
          <a:bodyPr wrap="square" rtlCol="0">
            <a:spAutoFit/>
          </a:bodyPr>
          <a:lstStyle/>
          <a:p>
            <a:pPr algn="ctr"/>
            <a:r>
              <a:rPr lang="en-GB" sz="2400" b="1" dirty="0" smtClean="0">
                <a:solidFill>
                  <a:schemeClr val="bg1"/>
                </a:solidFill>
                <a:effectLst>
                  <a:outerShdw blurRad="38100" dist="38100" dir="2700000" algn="tl">
                    <a:srgbClr val="000000"/>
                  </a:outerShdw>
                </a:effectLst>
                <a:latin typeface="Arial Rounded MT Bold" panose="020F0704030504030204" pitchFamily="34" charset="0"/>
              </a:rPr>
              <a:t>Lots of water, very good soil from lots of rotting plants, and competition – because the leaves of the tallest trees act like umbrellas, the plants underneath them must grow much taller to reach the sunlight. Their leaves grow bigger to catch as much sunlight as they can, and also to allow water to run off them and down to the plants roots.</a:t>
            </a:r>
            <a:endParaRPr lang="en-GB" b="1" dirty="0">
              <a:solidFill>
                <a:schemeClr val="bg1"/>
              </a:solidFill>
              <a:effectLst>
                <a:outerShdw blurRad="38100" dist="38100" dir="2700000" algn="tl">
                  <a:srgbClr val="000000"/>
                </a:outerShdw>
              </a:effectLst>
              <a:latin typeface="Arial Rounded MT Bold" panose="020F0704030504030204" pitchFamily="34" charset="0"/>
            </a:endParaRPr>
          </a:p>
        </p:txBody>
      </p:sp>
    </p:spTree>
    <p:extLst>
      <p:ext uri="{BB962C8B-B14F-4D97-AF65-F5344CB8AC3E}">
        <p14:creationId xmlns:p14="http://schemas.microsoft.com/office/powerpoint/2010/main" val="382394254"/>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a:p>
        </p:txBody>
      </p:sp>
      <p:pic>
        <p:nvPicPr>
          <p:cNvPr id="1026" name="Picture 2" descr="Image result for soil;"/>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144000" cy="68715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1520" y="188640"/>
            <a:ext cx="8640960" cy="2800767"/>
          </a:xfrm>
          <a:prstGeom prst="rect">
            <a:avLst/>
          </a:prstGeom>
          <a:noFill/>
        </p:spPr>
        <p:txBody>
          <a:bodyPr wrap="square" rtlCol="0">
            <a:spAutoFit/>
          </a:bodyPr>
          <a:lstStyle/>
          <a:p>
            <a:pPr algn="ctr"/>
            <a:r>
              <a:rPr lang="en-GB" sz="4400" b="1" dirty="0" smtClean="0">
                <a:solidFill>
                  <a:schemeClr val="bg1"/>
                </a:solidFill>
                <a:latin typeface="Arial Rounded MT Bold" panose="020F0704030504030204" pitchFamily="34" charset="0"/>
              </a:rPr>
              <a:t>10. Where does</a:t>
            </a:r>
          </a:p>
          <a:p>
            <a:pPr algn="ctr"/>
            <a:endParaRPr lang="en-GB" sz="4400" b="1" dirty="0" smtClean="0">
              <a:solidFill>
                <a:schemeClr val="bg1"/>
              </a:solidFill>
              <a:latin typeface="Arial Rounded MT Bold" panose="020F0704030504030204" pitchFamily="34" charset="0"/>
            </a:endParaRPr>
          </a:p>
          <a:p>
            <a:pPr algn="ctr"/>
            <a:endParaRPr lang="en-GB" sz="4400" b="1" dirty="0" smtClean="0">
              <a:solidFill>
                <a:schemeClr val="bg1"/>
              </a:solidFill>
              <a:latin typeface="Arial Rounded MT Bold" panose="020F0704030504030204" pitchFamily="34" charset="0"/>
            </a:endParaRPr>
          </a:p>
          <a:p>
            <a:pPr algn="ctr"/>
            <a:r>
              <a:rPr lang="en-GB" sz="4400" b="1" dirty="0" smtClean="0">
                <a:solidFill>
                  <a:schemeClr val="bg1"/>
                </a:solidFill>
                <a:latin typeface="Arial Rounded MT Bold" panose="020F0704030504030204" pitchFamily="34" charset="0"/>
              </a:rPr>
              <a:t>come from?</a:t>
            </a:r>
            <a:endParaRPr lang="en-GB" sz="4400" b="1" dirty="0">
              <a:solidFill>
                <a:schemeClr val="bg1"/>
              </a:solidFill>
              <a:latin typeface="Arial Rounded MT Bold" panose="020F0704030504030204" pitchFamily="34" charset="0"/>
            </a:endParaRPr>
          </a:p>
        </p:txBody>
      </p:sp>
      <p:pic>
        <p:nvPicPr>
          <p:cNvPr id="1028" name="Picture 4" descr="Related image"/>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bwMode="auto">
          <a:xfrm>
            <a:off x="3024553" y="980728"/>
            <a:ext cx="3094893" cy="122213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032" name="Picture 8" descr="Image result for undeground word"/>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8939" b="89385" l="0" r="100000">
                        <a14:backgroundMark x1="34667" y1="41341" x2="35556" y2="43017"/>
                        <a14:backgroundMark x1="34667" y1="62570" x2="34667" y2="62570"/>
                        <a14:backgroundMark x1="35333" y1="48045" x2="35556" y2="55866"/>
                        <a14:backgroundMark x1="99111" y1="32402" x2="99111" y2="58659"/>
                        <a14:backgroundMark x1="667" y1="27933" x2="222" y2="54749"/>
                      </a14:backgroundRemoval>
                    </a14:imgEffect>
                    <a14:imgEffect>
                      <a14:sharpenSoften amount="40000"/>
                    </a14:imgEffect>
                    <a14:imgEffect>
                      <a14:brightnessContrast bright="35000" contrast="-55000"/>
                    </a14:imgEffect>
                  </a14:imgLayer>
                </a14:imgProps>
              </a:ext>
              <a:ext uri="{28A0092B-C50C-407E-A947-70E740481C1C}">
                <a14:useLocalDpi xmlns:a14="http://schemas.microsoft.com/office/drawing/2010/main"/>
              </a:ext>
            </a:extLst>
          </a:blip>
          <a:srcRect/>
          <a:stretch>
            <a:fillRect/>
          </a:stretch>
        </p:blipFill>
        <p:spPr bwMode="auto">
          <a:xfrm>
            <a:off x="342437" y="5159871"/>
            <a:ext cx="3581491" cy="142463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940153" y="4205406"/>
            <a:ext cx="3024335" cy="1815882"/>
          </a:xfrm>
          <a:prstGeom prst="rect">
            <a:avLst/>
          </a:prstGeom>
          <a:noFill/>
        </p:spPr>
        <p:txBody>
          <a:bodyPr wrap="square" rtlCol="0">
            <a:spAutoFit/>
          </a:bodyPr>
          <a:lstStyle/>
          <a:p>
            <a:pPr algn="ctr"/>
            <a:r>
              <a:rPr lang="en-GB" sz="2800" b="1" dirty="0" smtClean="0">
                <a:solidFill>
                  <a:schemeClr val="bg2">
                    <a:lumMod val="90000"/>
                  </a:schemeClr>
                </a:solidFill>
                <a:effectLst>
                  <a:outerShdw blurRad="38100" dist="38100" dir="2700000" algn="tl">
                    <a:srgbClr val="000000"/>
                  </a:outerShdw>
                </a:effectLst>
                <a:latin typeface="Arial Rounded MT Bold" panose="020F0704030504030204" pitchFamily="34" charset="0"/>
              </a:rPr>
              <a:t>c. From</a:t>
            </a:r>
          </a:p>
          <a:p>
            <a:pPr algn="ctr"/>
            <a:endParaRPr lang="en-GB" sz="2800" b="1" dirty="0">
              <a:solidFill>
                <a:schemeClr val="bg2">
                  <a:lumMod val="90000"/>
                </a:schemeClr>
              </a:solidFill>
              <a:effectLst>
                <a:outerShdw blurRad="38100" dist="38100" dir="2700000" algn="tl">
                  <a:srgbClr val="000000"/>
                </a:outerShdw>
              </a:effectLst>
              <a:latin typeface="Arial Rounded MT Bold" panose="020F0704030504030204" pitchFamily="34" charset="0"/>
            </a:endParaRPr>
          </a:p>
          <a:p>
            <a:pPr algn="ctr"/>
            <a:endParaRPr lang="en-GB" sz="2800" b="1" dirty="0" smtClean="0">
              <a:solidFill>
                <a:schemeClr val="bg2">
                  <a:lumMod val="90000"/>
                </a:schemeClr>
              </a:solidFill>
              <a:effectLst>
                <a:outerShdw blurRad="38100" dist="38100" dir="2700000" algn="tl">
                  <a:srgbClr val="000000"/>
                </a:outerShdw>
              </a:effectLst>
              <a:latin typeface="Arial Rounded MT Bold" panose="020F0704030504030204" pitchFamily="34" charset="0"/>
            </a:endParaRPr>
          </a:p>
          <a:p>
            <a:pPr algn="ctr"/>
            <a:r>
              <a:rPr lang="en-GB" sz="2800" b="1" dirty="0">
                <a:solidFill>
                  <a:schemeClr val="bg2">
                    <a:lumMod val="90000"/>
                  </a:schemeClr>
                </a:solidFill>
                <a:effectLst>
                  <a:outerShdw blurRad="38100" dist="38100" dir="2700000" algn="tl">
                    <a:srgbClr val="000000"/>
                  </a:outerShdw>
                </a:effectLst>
                <a:latin typeface="Arial Rounded MT Bold" panose="020F0704030504030204" pitchFamily="34" charset="0"/>
              </a:rPr>
              <a:t>p</a:t>
            </a:r>
            <a:r>
              <a:rPr lang="en-GB" sz="2800" b="1" dirty="0" smtClean="0">
                <a:solidFill>
                  <a:schemeClr val="bg2">
                    <a:lumMod val="90000"/>
                  </a:schemeClr>
                </a:solidFill>
                <a:effectLst>
                  <a:outerShdw blurRad="38100" dist="38100" dir="2700000" algn="tl">
                    <a:srgbClr val="000000"/>
                  </a:outerShdw>
                </a:effectLst>
                <a:latin typeface="Arial Rounded MT Bold" panose="020F0704030504030204" pitchFamily="34" charset="0"/>
              </a:rPr>
              <a:t>lants and trees</a:t>
            </a:r>
            <a:endParaRPr lang="en-GB" sz="2800" b="1" dirty="0">
              <a:solidFill>
                <a:schemeClr val="bg2">
                  <a:lumMod val="90000"/>
                </a:schemeClr>
              </a:solidFill>
              <a:effectLst>
                <a:outerShdw blurRad="38100" dist="38100" dir="2700000" algn="tl">
                  <a:srgbClr val="000000"/>
                </a:outerShdw>
              </a:effectLst>
              <a:latin typeface="Arial Rounded MT Bold" panose="020F0704030504030204" pitchFamily="34" charset="0"/>
            </a:endParaRPr>
          </a:p>
        </p:txBody>
      </p:sp>
      <p:pic>
        <p:nvPicPr>
          <p:cNvPr id="1034" name="Picture 10" descr="Image result for rotting word"/>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ackgroundRemoval t="917" b="100000" l="0" r="100000">
                        <a14:foregroundMark x1="3987" y1="84404" x2="94352" y2="30275"/>
                        <a14:foregroundMark x1="65781" y1="80734" x2="83389" y2="84404"/>
                        <a14:foregroundMark x1="3654" y1="8257" x2="94352" y2="4587"/>
                        <a14:foregroundMark x1="2326" y1="25688" x2="3322" y2="88991"/>
                      </a14:backgroundRemoval>
                    </a14:imgEffect>
                  </a14:imgLayer>
                </a14:imgProps>
              </a:ext>
              <a:ext uri="{28A0092B-C50C-407E-A947-70E740481C1C}">
                <a14:useLocalDpi xmlns:a14="http://schemas.microsoft.com/office/drawing/2010/main"/>
              </a:ext>
            </a:extLst>
          </a:blip>
          <a:srcRect/>
          <a:stretch/>
        </p:blipFill>
        <p:spPr bwMode="auto">
          <a:xfrm>
            <a:off x="6421057" y="4740464"/>
            <a:ext cx="2062526" cy="745766"/>
          </a:xfrm>
          <a:prstGeom prst="rect">
            <a:avLst/>
          </a:prstGeom>
          <a:noFill/>
          <a:effectLst>
            <a:glow rad="254000">
              <a:schemeClr val="bg2">
                <a:lumMod val="90000"/>
                <a:alpha val="40000"/>
              </a:schemeClr>
            </a:glow>
            <a:softEdge rad="50800"/>
          </a:effectLst>
          <a:extLst>
            <a:ext uri="{909E8E84-426E-40DD-AFC4-6F175D3DCCD1}">
              <a14:hiddenFill xmlns:a14="http://schemas.microsoft.com/office/drawing/2010/main">
                <a:solidFill>
                  <a:srgbClr val="FFFFFF"/>
                </a:solidFill>
              </a14:hiddenFill>
            </a:ext>
          </a:extLst>
        </p:spPr>
      </p:pic>
      <p:pic>
        <p:nvPicPr>
          <p:cNvPr id="1040" name="Picture 16" descr="Image result for clouds 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551789" y="3140968"/>
            <a:ext cx="4040422" cy="201890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shovel png"/>
          <p:cNvPicPr>
            <a:picLocks noChangeAspect="1" noChangeArrowheads="1"/>
          </p:cNvPicPr>
          <p:nvPr/>
        </p:nvPicPr>
        <p:blipFill>
          <a:blip r:embed="rId10" cstate="email">
            <a:extLst>
              <a:ext uri="{BEBA8EAE-BF5A-486C-A8C5-ECC9F3942E4B}">
                <a14:imgProps xmlns:a14="http://schemas.microsoft.com/office/drawing/2010/main">
                  <a14:imgLayer r:embed="rId11">
                    <a14:imgEffect>
                      <a14:brightnessContrast bright="30000"/>
                    </a14:imgEffect>
                  </a14:imgLayer>
                </a14:imgProps>
              </a:ext>
              <a:ext uri="{28A0092B-C50C-407E-A947-70E740481C1C}">
                <a14:useLocalDpi xmlns:a14="http://schemas.microsoft.com/office/drawing/2010/main"/>
              </a:ext>
            </a:extLst>
          </a:blip>
          <a:srcRect/>
          <a:stretch>
            <a:fillRect/>
          </a:stretch>
        </p:blipFill>
        <p:spPr bwMode="auto">
          <a:xfrm rot="4901263" flipH="1">
            <a:off x="1080361" y="3817636"/>
            <a:ext cx="1815207" cy="1206924"/>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58040" y="4981169"/>
            <a:ext cx="2750283" cy="523220"/>
          </a:xfrm>
          <a:prstGeom prst="rect">
            <a:avLst/>
          </a:prstGeom>
          <a:noFill/>
        </p:spPr>
        <p:txBody>
          <a:bodyPr wrap="square" rtlCol="0">
            <a:spAutoFit/>
          </a:bodyPr>
          <a:lstStyle/>
          <a:p>
            <a:pPr algn="ctr"/>
            <a:r>
              <a:rPr lang="en-GB" sz="2800" b="1" dirty="0">
                <a:solidFill>
                  <a:srgbClr val="CCFF66"/>
                </a:solidFill>
                <a:effectLst>
                  <a:outerShdw blurRad="38100" dist="38100" dir="2700000" algn="tl">
                    <a:srgbClr val="000000"/>
                  </a:outerShdw>
                </a:effectLst>
                <a:latin typeface="Arial Rounded MT Bold" panose="020F0704030504030204" pitchFamily="34" charset="0"/>
              </a:rPr>
              <a:t>a</a:t>
            </a:r>
            <a:r>
              <a:rPr lang="en-GB" sz="2800" b="1" dirty="0" smtClean="0">
                <a:solidFill>
                  <a:srgbClr val="CCFF66"/>
                </a:solidFill>
                <a:effectLst>
                  <a:outerShdw blurRad="38100" dist="38100" dir="2700000" algn="tl">
                    <a:srgbClr val="000000"/>
                  </a:outerShdw>
                </a:effectLst>
                <a:latin typeface="Arial Rounded MT Bold" panose="020F0704030504030204" pitchFamily="34" charset="0"/>
              </a:rPr>
              <a:t>. From deep </a:t>
            </a:r>
            <a:endParaRPr lang="en-GB" sz="2800" b="1" dirty="0">
              <a:solidFill>
                <a:srgbClr val="CCFF66"/>
              </a:solidFill>
              <a:effectLst>
                <a:outerShdw blurRad="38100" dist="38100" dir="2700000" algn="tl">
                  <a:srgbClr val="000000"/>
                </a:outerShdw>
              </a:effectLst>
              <a:latin typeface="Arial Rounded MT Bold" panose="020F0704030504030204" pitchFamily="34" charset="0"/>
            </a:endParaRPr>
          </a:p>
        </p:txBody>
      </p:sp>
      <p:pic>
        <p:nvPicPr>
          <p:cNvPr id="1030" name="Picture 6" descr="Image result for sky word"/>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45380" b="77582" l="3668" r="70788">
                        <a14:foregroundMark x1="29076" y1="50000" x2="29076" y2="71875"/>
                        <a14:foregroundMark x1="32880" y1="61685" x2="41984" y2="50000"/>
                        <a14:foregroundMark x1="50272" y1="49728" x2="55299" y2="60054"/>
                        <a14:foregroundMark x1="64810" y1="50951" x2="61005" y2="57473"/>
                        <a14:foregroundMark x1="65353" y1="48777" x2="63587" y2="51495"/>
                        <a14:foregroundMark x1="65489" y1="48234" x2="66984" y2="48098"/>
                        <a14:foregroundMark x1="63995" y1="48777" x2="64266" y2="47283"/>
                        <a14:backgroundMark x1="33424" y1="55299" x2="32337" y2="58832"/>
                        <a14:backgroundMark x1="31929" y1="59511" x2="31929" y2="58560"/>
                      </a14:backgroundRemoval>
                    </a14:imgEffect>
                    <a14:imgEffect>
                      <a14:sharpenSoften amount="100000"/>
                    </a14:imgEffect>
                  </a14:imgLayer>
                </a14:imgProps>
              </a:ext>
              <a:ext uri="{28A0092B-C50C-407E-A947-70E740481C1C}">
                <a14:useLocalDpi xmlns:a14="http://schemas.microsoft.com/office/drawing/2010/main" val="0"/>
              </a:ext>
            </a:extLst>
          </a:blip>
          <a:srcRect l="3712" t="45566" r="29409" b="22097"/>
          <a:stretch/>
        </p:blipFill>
        <p:spPr bwMode="auto">
          <a:xfrm>
            <a:off x="3806348" y="4144995"/>
            <a:ext cx="1506152" cy="728249"/>
          </a:xfrm>
          <a:prstGeom prst="rect">
            <a:avLst/>
          </a:prstGeom>
          <a:noFill/>
          <a:effectLst>
            <a:glow rad="152400">
              <a:srgbClr val="99CCFF">
                <a:alpha val="74902"/>
              </a:srgbClr>
            </a:glow>
            <a:outerShdw blurRad="50800" dist="50800" dir="5400000" algn="ctr" rotWithShape="0">
              <a:srgbClr val="000000">
                <a:alpha val="0"/>
              </a:srgbClr>
            </a:outerShdw>
            <a:softEdge rad="25400"/>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184281" y="3557936"/>
            <a:ext cx="2750283" cy="523220"/>
          </a:xfrm>
          <a:prstGeom prst="rect">
            <a:avLst/>
          </a:prstGeom>
          <a:noFill/>
        </p:spPr>
        <p:txBody>
          <a:bodyPr wrap="square" rtlCol="0">
            <a:spAutoFit/>
          </a:bodyPr>
          <a:lstStyle/>
          <a:p>
            <a:pPr algn="ctr"/>
            <a:r>
              <a:rPr lang="en-GB" sz="2800" b="1" dirty="0" smtClean="0">
                <a:solidFill>
                  <a:srgbClr val="99CCFF"/>
                </a:solidFill>
                <a:effectLst>
                  <a:outerShdw blurRad="50800" dist="50800" dir="5400000" algn="ctr" rotWithShape="0">
                    <a:srgbClr val="000000"/>
                  </a:outerShdw>
                </a:effectLst>
                <a:latin typeface="Arial Rounded MT Bold" panose="020F0704030504030204" pitchFamily="34" charset="0"/>
              </a:rPr>
              <a:t>b. From the </a:t>
            </a:r>
            <a:endParaRPr lang="en-GB" sz="2800" b="1" dirty="0">
              <a:solidFill>
                <a:srgbClr val="99CCFF"/>
              </a:solidFill>
              <a:effectLst>
                <a:outerShdw blurRad="50800" dist="50800" dir="5400000" algn="ctr" rotWithShape="0">
                  <a:srgbClr val="000000"/>
                </a:outerShdw>
              </a:effectLst>
              <a:latin typeface="Arial Rounded MT Bold" panose="020F0704030504030204" pitchFamily="34" charset="0"/>
            </a:endParaRPr>
          </a:p>
        </p:txBody>
      </p:sp>
      <p:pic>
        <p:nvPicPr>
          <p:cNvPr id="1046" name="Picture 22" descr="Image result for rotting plants png"/>
          <p:cNvPicPr>
            <a:picLocks noChangeAspect="1" noChangeArrowheads="1"/>
          </p:cNvPicPr>
          <p:nvPr/>
        </p:nvPicPr>
        <p:blipFill>
          <a:blip r:embed="rId14" cstate="email">
            <a:extLst>
              <a:ext uri="{BEBA8EAE-BF5A-486C-A8C5-ECC9F3942E4B}">
                <a14:imgProps xmlns:a14="http://schemas.microsoft.com/office/drawing/2010/main">
                  <a14:imgLayer r:embed="rId15">
                    <a14:imgEffect>
                      <a14:brightnessContrast bright="5000" contrast="30000"/>
                    </a14:imgEffect>
                  </a14:imgLayer>
                </a14:imgProps>
              </a:ext>
              <a:ext uri="{28A0092B-C50C-407E-A947-70E740481C1C}">
                <a14:useLocalDpi xmlns:a14="http://schemas.microsoft.com/office/drawing/2010/main"/>
              </a:ext>
            </a:extLst>
          </a:blip>
          <a:srcRect/>
          <a:stretch>
            <a:fillRect/>
          </a:stretch>
        </p:blipFill>
        <p:spPr bwMode="auto">
          <a:xfrm>
            <a:off x="6347131" y="6021288"/>
            <a:ext cx="2210378" cy="678902"/>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052" name="Picture 28" descr="Image result for worm transparent gif"/>
          <p:cNvPicPr>
            <a:picLocks noChangeAspect="1" noChangeArrowheads="1" noCrop="1"/>
          </p:cNvPicPr>
          <p:nvPr/>
        </p:nvPicPr>
        <p:blipFill>
          <a:blip r:embed="rId16" cstate="email">
            <a:extLst>
              <a:ext uri="{28A0092B-C50C-407E-A947-70E740481C1C}">
                <a14:useLocalDpi xmlns:a14="http://schemas.microsoft.com/office/drawing/2010/main"/>
              </a:ext>
            </a:extLst>
          </a:blip>
          <a:srcRect/>
          <a:stretch>
            <a:fillRect/>
          </a:stretch>
        </p:blipFill>
        <p:spPr bwMode="auto">
          <a:xfrm rot="4714420">
            <a:off x="194134" y="382772"/>
            <a:ext cx="2177749" cy="2177749"/>
          </a:xfrm>
          <a:prstGeom prst="rect">
            <a:avLst/>
          </a:prstGeom>
          <a:noFill/>
          <a:effectLst>
            <a:outerShdw blurRad="50800" dist="50800" dir="5400000" algn="ctr" rotWithShape="0">
              <a:srgbClr val="000000"/>
            </a:outerShdw>
            <a:softEdge rad="25400"/>
          </a:effectLst>
          <a:extLst>
            <a:ext uri="{909E8E84-426E-40DD-AFC4-6F175D3DCCD1}">
              <a14:hiddenFill xmlns:a14="http://schemas.microsoft.com/office/drawing/2010/main">
                <a:solidFill>
                  <a:srgbClr val="FFFFFF"/>
                </a:solidFill>
              </a14:hiddenFill>
            </a:ext>
          </a:extLst>
        </p:spPr>
      </p:pic>
      <p:pic>
        <p:nvPicPr>
          <p:cNvPr id="1054" name="Picture 30" descr="Related image"/>
          <p:cNvPicPr>
            <a:picLocks noChangeAspect="1" noChangeArrowheads="1" noCrop="1"/>
          </p:cNvPicPr>
          <p:nvPr/>
        </p:nvPicPr>
        <p:blipFill>
          <a:blip r:embed="rId17" cstate="email">
            <a:extLst>
              <a:ext uri="{28A0092B-C50C-407E-A947-70E740481C1C}">
                <a14:useLocalDpi xmlns:a14="http://schemas.microsoft.com/office/drawing/2010/main"/>
              </a:ext>
            </a:extLst>
          </a:blip>
          <a:srcRect/>
          <a:stretch>
            <a:fillRect/>
          </a:stretch>
        </p:blipFill>
        <p:spPr bwMode="auto">
          <a:xfrm>
            <a:off x="7164288" y="-24808"/>
            <a:ext cx="1601028" cy="1601028"/>
          </a:xfrm>
          <a:prstGeom prst="rect">
            <a:avLst/>
          </a:prstGeom>
          <a:noFill/>
          <a:effectLst>
            <a:outerShdw blurRad="50800" dist="50800" dir="5400000" algn="ctr" rotWithShape="0">
              <a:srgbClr val="000000"/>
            </a:outerShdw>
            <a:softEdge rad="38100"/>
          </a:effectLst>
          <a:extLst>
            <a:ext uri="{909E8E84-426E-40DD-AFC4-6F175D3DCCD1}">
              <a14:hiddenFill xmlns:a14="http://schemas.microsoft.com/office/drawing/2010/main">
                <a:solidFill>
                  <a:srgbClr val="FFFFFF"/>
                </a:solidFill>
              </a14:hiddenFill>
            </a:ext>
          </a:extLst>
        </p:spPr>
      </p:pic>
      <p:pic>
        <p:nvPicPr>
          <p:cNvPr id="1056" name="Picture 32" descr="Related image"/>
          <p:cNvPicPr>
            <a:picLocks noChangeAspect="1" noChangeArrowheads="1" noCrop="1"/>
          </p:cNvPicPr>
          <p:nvPr/>
        </p:nvPicPr>
        <p:blipFill>
          <a:blip r:embed="rId18" cstate="email">
            <a:extLst>
              <a:ext uri="{28A0092B-C50C-407E-A947-70E740481C1C}">
                <a14:useLocalDpi xmlns:a14="http://schemas.microsoft.com/office/drawing/2010/main"/>
              </a:ext>
            </a:extLst>
          </a:blip>
          <a:srcRect/>
          <a:stretch>
            <a:fillRect/>
          </a:stretch>
        </p:blipFill>
        <p:spPr bwMode="auto">
          <a:xfrm flipH="1">
            <a:off x="6702684" y="1469196"/>
            <a:ext cx="1771078" cy="1771079"/>
          </a:xfrm>
          <a:prstGeom prst="rect">
            <a:avLst/>
          </a:prstGeom>
          <a:noFill/>
          <a:effectLst>
            <a:outerShdw blurRad="50800" dist="50800" dir="5400000" algn="ctr" rotWithShape="0">
              <a:srgbClr val="000000"/>
            </a:outerShdw>
            <a:softEdge rad="508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38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500"/>
                                        <p:tgtEl>
                                          <p:spTgt spid="10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030"/>
                                        </p:tgtEl>
                                        <p:attrNameLst>
                                          <p:attrName>style.visibility</p:attrName>
                                        </p:attrNameLst>
                                      </p:cBhvr>
                                      <p:to>
                                        <p:strVal val="visible"/>
                                      </p:to>
                                    </p:set>
                                    <p:animEffect transition="in" filter="fade">
                                      <p:cBhvr>
                                        <p:cTn id="16" dur="500"/>
                                        <p:tgtEl>
                                          <p:spTgt spid="1030"/>
                                        </p:tgtEl>
                                      </p:cBhvr>
                                    </p:animEffect>
                                  </p:childTnLst>
                                </p:cTn>
                              </p:par>
                              <p:par>
                                <p:cTn id="17" presetID="10" presetClass="entr" presetSubtype="0" fill="hold" nodeType="withEffect">
                                  <p:stCondLst>
                                    <p:cond delay="0"/>
                                  </p:stCondLst>
                                  <p:childTnLst>
                                    <p:set>
                                      <p:cBhvr>
                                        <p:cTn id="18" dur="1" fill="hold">
                                          <p:stCondLst>
                                            <p:cond delay="0"/>
                                          </p:stCondLst>
                                        </p:cTn>
                                        <p:tgtEl>
                                          <p:spTgt spid="1038"/>
                                        </p:tgtEl>
                                        <p:attrNameLst>
                                          <p:attrName>style.visibility</p:attrName>
                                        </p:attrNameLst>
                                      </p:cBhvr>
                                      <p:to>
                                        <p:strVal val="visible"/>
                                      </p:to>
                                    </p:set>
                                    <p:animEffect transition="in" filter="fade">
                                      <p:cBhvr>
                                        <p:cTn id="19" dur="500"/>
                                        <p:tgtEl>
                                          <p:spTgt spid="1038"/>
                                        </p:tgtEl>
                                      </p:cBhvr>
                                    </p:animEffect>
                                  </p:childTnLst>
                                </p:cTn>
                              </p:par>
                              <p:par>
                                <p:cTn id="20" presetID="10" presetClass="entr" presetSubtype="0" fill="hold" nodeType="withEffect">
                                  <p:stCondLst>
                                    <p:cond delay="0"/>
                                  </p:stCondLst>
                                  <p:childTnLst>
                                    <p:set>
                                      <p:cBhvr>
                                        <p:cTn id="21" dur="1" fill="hold">
                                          <p:stCondLst>
                                            <p:cond delay="0"/>
                                          </p:stCondLst>
                                        </p:cTn>
                                        <p:tgtEl>
                                          <p:spTgt spid="1032"/>
                                        </p:tgtEl>
                                        <p:attrNameLst>
                                          <p:attrName>style.visibility</p:attrName>
                                        </p:attrNameLst>
                                      </p:cBhvr>
                                      <p:to>
                                        <p:strVal val="visible"/>
                                      </p:to>
                                    </p:set>
                                    <p:animEffect transition="in" filter="fade">
                                      <p:cBhvr>
                                        <p:cTn id="22" dur="500"/>
                                        <p:tgtEl>
                                          <p:spTgt spid="103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034"/>
                                        </p:tgtEl>
                                        <p:attrNameLst>
                                          <p:attrName>style.visibility</p:attrName>
                                        </p:attrNameLst>
                                      </p:cBhvr>
                                      <p:to>
                                        <p:strVal val="visible"/>
                                      </p:to>
                                    </p:set>
                                    <p:animEffect transition="in" filter="fade">
                                      <p:cBhvr>
                                        <p:cTn id="28" dur="500"/>
                                        <p:tgtEl>
                                          <p:spTgt spid="10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1046"/>
                                        </p:tgtEl>
                                        <p:attrNameLst>
                                          <p:attrName>style.visibility</p:attrName>
                                        </p:attrNameLst>
                                      </p:cBhvr>
                                      <p:to>
                                        <p:strVal val="visible"/>
                                      </p:to>
                                    </p:set>
                                    <p:animEffect transition="in" filter="fade">
                                      <p:cBhvr>
                                        <p:cTn id="34" dur="500"/>
                                        <p:tgtEl>
                                          <p:spTgt spid="1046"/>
                                        </p:tgtEl>
                                      </p:cBhvr>
                                    </p:animEffect>
                                  </p:childTnLst>
                                </p:cTn>
                              </p:par>
                              <p:par>
                                <p:cTn id="35" presetID="10" presetClass="entr" presetSubtype="0" fill="hold" nodeType="withEffect">
                                  <p:stCondLst>
                                    <p:cond delay="0"/>
                                  </p:stCondLst>
                                  <p:childTnLst>
                                    <p:set>
                                      <p:cBhvr>
                                        <p:cTn id="36" dur="1" fill="hold">
                                          <p:stCondLst>
                                            <p:cond delay="0"/>
                                          </p:stCondLst>
                                        </p:cTn>
                                        <p:tgtEl>
                                          <p:spTgt spid="1040"/>
                                        </p:tgtEl>
                                        <p:attrNameLst>
                                          <p:attrName>style.visibility</p:attrName>
                                        </p:attrNameLst>
                                      </p:cBhvr>
                                      <p:to>
                                        <p:strVal val="visible"/>
                                      </p:to>
                                    </p:set>
                                    <p:animEffect transition="in" filter="fade">
                                      <p:cBhvr>
                                        <p:cTn id="37"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2"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2" descr="Image result for soil;"/>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144000" cy="68715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8" descr="Image result for worm transparent gif"/>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rot="4714420">
            <a:off x="194134" y="382772"/>
            <a:ext cx="2177749" cy="2177749"/>
          </a:xfrm>
          <a:prstGeom prst="rect">
            <a:avLst/>
          </a:prstGeom>
          <a:noFill/>
          <a:effectLst>
            <a:outerShdw blurRad="50800" dist="50800" dir="5400000" algn="ctr" rotWithShape="0">
              <a:srgbClr val="000000"/>
            </a:outerShdw>
            <a:softEdge rad="25400"/>
          </a:effectLst>
          <a:extLst>
            <a:ext uri="{909E8E84-426E-40DD-AFC4-6F175D3DCCD1}">
              <a14:hiddenFill xmlns:a14="http://schemas.microsoft.com/office/drawing/2010/main">
                <a:solidFill>
                  <a:srgbClr val="FFFFFF"/>
                </a:solidFill>
              </a14:hiddenFill>
            </a:ext>
          </a:extLst>
        </p:spPr>
      </p:pic>
      <p:pic>
        <p:nvPicPr>
          <p:cNvPr id="6" name="Picture 30" descr="Related image"/>
          <p:cNvPicPr>
            <a:picLocks noChangeAspect="1" noChangeArrowheads="1" noCrop="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64288" y="-24808"/>
            <a:ext cx="1601028" cy="1601028"/>
          </a:xfrm>
          <a:prstGeom prst="rect">
            <a:avLst/>
          </a:prstGeom>
          <a:noFill/>
          <a:effectLst>
            <a:outerShdw blurRad="50800" dist="50800" dir="5400000" algn="ctr" rotWithShape="0">
              <a:srgbClr val="000000"/>
            </a:outerShdw>
            <a:softEdge rad="38100"/>
          </a:effectLst>
          <a:extLst>
            <a:ext uri="{909E8E84-426E-40DD-AFC4-6F175D3DCCD1}">
              <a14:hiddenFill xmlns:a14="http://schemas.microsoft.com/office/drawing/2010/main">
                <a:solidFill>
                  <a:srgbClr val="FFFFFF"/>
                </a:solidFill>
              </a14:hiddenFill>
            </a:ext>
          </a:extLst>
        </p:spPr>
      </p:pic>
      <p:pic>
        <p:nvPicPr>
          <p:cNvPr id="7" name="Picture 32" descr="Related image"/>
          <p:cNvPicPr>
            <a:picLocks noChangeAspect="1" noChangeArrowheads="1" noCrop="1"/>
          </p:cNvPicPr>
          <p:nvPr/>
        </p:nvPicPr>
        <p:blipFill>
          <a:blip r:embed="rId5" cstate="email">
            <a:extLst>
              <a:ext uri="{28A0092B-C50C-407E-A947-70E740481C1C}">
                <a14:useLocalDpi xmlns:a14="http://schemas.microsoft.com/office/drawing/2010/main"/>
              </a:ext>
            </a:extLst>
          </a:blip>
          <a:srcRect/>
          <a:stretch>
            <a:fillRect/>
          </a:stretch>
        </p:blipFill>
        <p:spPr bwMode="auto">
          <a:xfrm flipH="1">
            <a:off x="6702684" y="1469196"/>
            <a:ext cx="1771078" cy="1771079"/>
          </a:xfrm>
          <a:prstGeom prst="rect">
            <a:avLst/>
          </a:prstGeom>
          <a:noFill/>
          <a:effectLst>
            <a:outerShdw blurRad="50800" dist="50800" dir="5400000" algn="ctr" rotWithShape="0">
              <a:srgbClr val="000000"/>
            </a:outerShdw>
            <a:softEdge rad="50800"/>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123728" y="188638"/>
            <a:ext cx="4896544" cy="2308324"/>
          </a:xfrm>
          <a:prstGeom prst="rect">
            <a:avLst/>
          </a:prstGeom>
          <a:noFill/>
        </p:spPr>
        <p:txBody>
          <a:bodyPr wrap="square" rtlCol="0">
            <a:spAutoFit/>
          </a:bodyPr>
          <a:lstStyle/>
          <a:p>
            <a:pPr algn="ctr"/>
            <a:r>
              <a:rPr lang="en-GB" sz="3600" b="1" dirty="0" smtClean="0">
                <a:solidFill>
                  <a:schemeClr val="bg2">
                    <a:lumMod val="90000"/>
                  </a:schemeClr>
                </a:solidFill>
                <a:effectLst>
                  <a:outerShdw blurRad="38100" dist="38100" dir="2700000" algn="tl">
                    <a:srgbClr val="000000"/>
                  </a:outerShdw>
                </a:effectLst>
                <a:latin typeface="Arial Rounded MT Bold" panose="020F0704030504030204" pitchFamily="34" charset="0"/>
              </a:rPr>
              <a:t>c. From</a:t>
            </a:r>
          </a:p>
          <a:p>
            <a:pPr algn="ctr"/>
            <a:endParaRPr lang="en-GB" sz="3600" b="1" dirty="0">
              <a:solidFill>
                <a:schemeClr val="bg2">
                  <a:lumMod val="90000"/>
                </a:schemeClr>
              </a:solidFill>
              <a:effectLst>
                <a:outerShdw blurRad="38100" dist="38100" dir="2700000" algn="tl">
                  <a:srgbClr val="000000"/>
                </a:outerShdw>
              </a:effectLst>
              <a:latin typeface="Arial Rounded MT Bold" panose="020F0704030504030204" pitchFamily="34" charset="0"/>
            </a:endParaRPr>
          </a:p>
          <a:p>
            <a:pPr algn="ctr"/>
            <a:endParaRPr lang="en-GB" sz="3600" b="1" dirty="0" smtClean="0">
              <a:solidFill>
                <a:schemeClr val="bg2">
                  <a:lumMod val="90000"/>
                </a:schemeClr>
              </a:solidFill>
              <a:effectLst>
                <a:outerShdw blurRad="38100" dist="38100" dir="2700000" algn="tl">
                  <a:srgbClr val="000000"/>
                </a:outerShdw>
              </a:effectLst>
              <a:latin typeface="Arial Rounded MT Bold" panose="020F0704030504030204" pitchFamily="34" charset="0"/>
            </a:endParaRPr>
          </a:p>
          <a:p>
            <a:pPr algn="ctr"/>
            <a:r>
              <a:rPr lang="en-GB" sz="3600" b="1" dirty="0">
                <a:solidFill>
                  <a:schemeClr val="bg2">
                    <a:lumMod val="90000"/>
                  </a:schemeClr>
                </a:solidFill>
                <a:effectLst>
                  <a:outerShdw blurRad="38100" dist="38100" dir="2700000" algn="tl">
                    <a:srgbClr val="000000"/>
                  </a:outerShdw>
                </a:effectLst>
                <a:latin typeface="Arial Rounded MT Bold" panose="020F0704030504030204" pitchFamily="34" charset="0"/>
              </a:rPr>
              <a:t>p</a:t>
            </a:r>
            <a:r>
              <a:rPr lang="en-GB" sz="3600" b="1" dirty="0" smtClean="0">
                <a:solidFill>
                  <a:schemeClr val="bg2">
                    <a:lumMod val="90000"/>
                  </a:schemeClr>
                </a:solidFill>
                <a:effectLst>
                  <a:outerShdw blurRad="38100" dist="38100" dir="2700000" algn="tl">
                    <a:srgbClr val="000000"/>
                  </a:outerShdw>
                </a:effectLst>
                <a:latin typeface="Arial Rounded MT Bold" panose="020F0704030504030204" pitchFamily="34" charset="0"/>
              </a:rPr>
              <a:t>lants and trees</a:t>
            </a:r>
            <a:endParaRPr lang="en-GB" sz="3600" b="1" dirty="0">
              <a:solidFill>
                <a:schemeClr val="bg2">
                  <a:lumMod val="90000"/>
                </a:schemeClr>
              </a:solidFill>
              <a:effectLst>
                <a:outerShdw blurRad="38100" dist="38100" dir="2700000" algn="tl">
                  <a:srgbClr val="000000"/>
                </a:outerShdw>
              </a:effectLst>
              <a:latin typeface="Arial Rounded MT Bold" panose="020F0704030504030204" pitchFamily="34" charset="0"/>
            </a:endParaRPr>
          </a:p>
        </p:txBody>
      </p:sp>
      <p:pic>
        <p:nvPicPr>
          <p:cNvPr id="10" name="Picture 10" descr="Image result for rotting word"/>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917" b="100000" l="0" r="100000">
                        <a14:foregroundMark x1="3987" y1="84404" x2="94352" y2="30275"/>
                        <a14:foregroundMark x1="65781" y1="80734" x2="83389" y2="84404"/>
                        <a14:foregroundMark x1="3654" y1="8257" x2="94352" y2="4587"/>
                        <a14:foregroundMark x1="2326" y1="25688" x2="3322" y2="88991"/>
                      </a14:backgroundRemoval>
                    </a14:imgEffect>
                  </a14:imgLayer>
                </a14:imgProps>
              </a:ext>
              <a:ext uri="{28A0092B-C50C-407E-A947-70E740481C1C}">
                <a14:useLocalDpi xmlns:a14="http://schemas.microsoft.com/office/drawing/2010/main"/>
              </a:ext>
            </a:extLst>
          </a:blip>
          <a:srcRect/>
          <a:stretch/>
        </p:blipFill>
        <p:spPr bwMode="auto">
          <a:xfrm>
            <a:off x="3220826" y="854244"/>
            <a:ext cx="2702348" cy="977112"/>
          </a:xfrm>
          <a:prstGeom prst="rect">
            <a:avLst/>
          </a:prstGeom>
          <a:noFill/>
          <a:effectLst>
            <a:glow rad="254000">
              <a:schemeClr val="bg2">
                <a:lumMod val="90000"/>
                <a:alpha val="40000"/>
              </a:schemeClr>
            </a:glow>
            <a:softEdge rad="50800"/>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67544" y="3181032"/>
            <a:ext cx="8352928" cy="3416320"/>
          </a:xfrm>
          <a:prstGeom prst="rect">
            <a:avLst/>
          </a:prstGeom>
          <a:noFill/>
        </p:spPr>
        <p:txBody>
          <a:bodyPr wrap="square" rtlCol="0">
            <a:spAutoFit/>
          </a:bodyPr>
          <a:lstStyle/>
          <a:p>
            <a:pPr algn="ctr"/>
            <a:r>
              <a:rPr lang="en-GB" sz="3600" b="1" dirty="0" smtClean="0">
                <a:solidFill>
                  <a:schemeClr val="bg2">
                    <a:lumMod val="90000"/>
                  </a:schemeClr>
                </a:solidFill>
                <a:effectLst>
                  <a:outerShdw blurRad="38100" dist="38100" dir="2700000" algn="tl">
                    <a:srgbClr val="000000"/>
                  </a:outerShdw>
                </a:effectLst>
                <a:latin typeface="Arial Rounded MT Bold" panose="020F0704030504030204" pitchFamily="34" charset="0"/>
              </a:rPr>
              <a:t>When a plant dies the nutrients in it become food for other plants. Soil</a:t>
            </a:r>
            <a:r>
              <a:rPr lang="en-GB" sz="3600" b="1" dirty="0" smtClean="0">
                <a:solidFill>
                  <a:schemeClr val="bg2">
                    <a:lumMod val="90000"/>
                  </a:schemeClr>
                </a:solidFill>
                <a:effectLst>
                  <a:outerShdw blurRad="38100" dist="38100" dir="2700000" algn="tl">
                    <a:srgbClr val="000000"/>
                  </a:outerShdw>
                </a:effectLst>
                <a:latin typeface="Arial Rounded MT Bold" panose="020F0704030504030204" pitchFamily="34" charset="0"/>
              </a:rPr>
              <a:t> </a:t>
            </a:r>
            <a:r>
              <a:rPr lang="en-GB" sz="3600" b="1" dirty="0" smtClean="0">
                <a:solidFill>
                  <a:schemeClr val="bg2">
                    <a:lumMod val="90000"/>
                  </a:schemeClr>
                </a:solidFill>
                <a:effectLst>
                  <a:outerShdw blurRad="38100" dist="38100" dir="2700000" algn="tl">
                    <a:srgbClr val="000000"/>
                  </a:outerShdw>
                </a:effectLst>
                <a:latin typeface="Arial Rounded MT Bold" panose="020F0704030504030204" pitchFamily="34" charset="0"/>
              </a:rPr>
              <a:t>also contains </a:t>
            </a:r>
            <a:r>
              <a:rPr lang="en-GB" sz="3600" b="1" dirty="0" smtClean="0">
                <a:solidFill>
                  <a:schemeClr val="bg2">
                    <a:lumMod val="90000"/>
                  </a:schemeClr>
                </a:solidFill>
                <a:effectLst>
                  <a:outerShdw blurRad="38100" dist="38100" dir="2700000" algn="tl">
                    <a:srgbClr val="000000"/>
                  </a:outerShdw>
                </a:effectLst>
                <a:latin typeface="Arial Rounded MT Bold" panose="020F0704030504030204" pitchFamily="34" charset="0"/>
              </a:rPr>
              <a:t>minerals from rocks, </a:t>
            </a:r>
            <a:r>
              <a:rPr lang="en-GB" sz="3600" b="1" dirty="0" smtClean="0">
                <a:solidFill>
                  <a:schemeClr val="bg2">
                    <a:lumMod val="90000"/>
                  </a:schemeClr>
                </a:solidFill>
                <a:effectLst>
                  <a:outerShdw blurRad="38100" dist="38100" dir="2700000" algn="tl">
                    <a:srgbClr val="000000"/>
                  </a:outerShdw>
                </a:effectLst>
                <a:latin typeface="Arial Rounded MT Bold" panose="020F0704030504030204" pitchFamily="34" charset="0"/>
              </a:rPr>
              <a:t>and living things like </a:t>
            </a:r>
            <a:r>
              <a:rPr lang="en-GB" sz="3600" b="1" dirty="0" smtClean="0">
                <a:solidFill>
                  <a:schemeClr val="bg2">
                    <a:lumMod val="90000"/>
                  </a:schemeClr>
                </a:solidFill>
                <a:effectLst>
                  <a:outerShdw blurRad="38100" dist="38100" dir="2700000" algn="tl">
                    <a:srgbClr val="000000"/>
                  </a:outerShdw>
                </a:effectLst>
                <a:latin typeface="Arial Rounded MT Bold" panose="020F0704030504030204" pitchFamily="34" charset="0"/>
              </a:rPr>
              <a:t>bacteria that help break down the dead plants to make more soil.</a:t>
            </a:r>
            <a:endParaRPr lang="en-GB" sz="3600" b="1" dirty="0">
              <a:solidFill>
                <a:schemeClr val="bg2">
                  <a:lumMod val="90000"/>
                </a:schemeClr>
              </a:solidFill>
              <a:effectLst>
                <a:outerShdw blurRad="38100" dist="38100" dir="2700000" algn="tl">
                  <a:srgbClr val="000000"/>
                </a:outerShdw>
              </a:effectLst>
              <a:latin typeface="Arial Rounded MT Bold" panose="020F0704030504030204" pitchFamily="34" charset="0"/>
            </a:endParaRPr>
          </a:p>
        </p:txBody>
      </p:sp>
    </p:spTree>
    <p:extLst>
      <p:ext uri="{BB962C8B-B14F-4D97-AF65-F5344CB8AC3E}">
        <p14:creationId xmlns:p14="http://schemas.microsoft.com/office/powerpoint/2010/main" val="2522531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5362" name="Picture 2" descr="Related image"/>
          <p:cNvPicPr>
            <a:picLocks noChangeAspect="1" noChangeArrowheads="1"/>
          </p:cNvPicPr>
          <p:nvPr/>
        </p:nvPicPr>
        <p:blipFill>
          <a:blip r:embed="rId2" cstate="email">
            <a:extLst>
              <a:ext uri="{BEBA8EAE-BF5A-486C-A8C5-ECC9F3942E4B}">
                <a14:imgProps xmlns:a14="http://schemas.microsoft.com/office/drawing/2010/main">
                  <a14:imgLayer r:embed="rId3">
                    <a14:imgEffect>
                      <a14:colorTemperature colorTemp="72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21704" y="1"/>
            <a:ext cx="9165704"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p:cNvSpPr>
            <a:spLocks noChangeArrowheads="1"/>
          </p:cNvSpPr>
          <p:nvPr/>
        </p:nvSpPr>
        <p:spPr bwMode="auto">
          <a:xfrm>
            <a:off x="395536" y="5085184"/>
            <a:ext cx="3744415" cy="1481959"/>
          </a:xfrm>
          <a:prstGeom prst="wedgeEllipseCallout">
            <a:avLst>
              <a:gd name="adj1" fmla="val 52178"/>
              <a:gd name="adj2" fmla="val -134398"/>
            </a:avLst>
          </a:prstGeom>
          <a:solidFill>
            <a:schemeClr val="bg1"/>
          </a:solidFill>
          <a:ln w="76200">
            <a:solidFill>
              <a:schemeClr val="tx1"/>
            </a:solidFill>
            <a:miter lim="800000"/>
            <a:headEnd/>
            <a:tailEnd/>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ct val="150000"/>
              </a:lnSpc>
            </a:pPr>
            <a:r>
              <a:rPr lang="en-US" altLang="ko-KR" sz="4000" b="1" dirty="0" smtClean="0">
                <a:latin typeface="Arial Rounded MT Bold" panose="020F0704030504030204" pitchFamily="34" charset="0"/>
              </a:rPr>
              <a:t>Well </a:t>
            </a:r>
            <a:r>
              <a:rPr lang="en-US" altLang="ko-KR" sz="4000" b="1" dirty="0">
                <a:latin typeface="Arial Rounded MT Bold" panose="020F0704030504030204" pitchFamily="34" charset="0"/>
              </a:rPr>
              <a:t>d</a:t>
            </a:r>
            <a:r>
              <a:rPr lang="en-US" altLang="ko-KR" sz="4000" b="1" dirty="0" smtClean="0">
                <a:latin typeface="Arial Rounded MT Bold" panose="020F0704030504030204" pitchFamily="34" charset="0"/>
              </a:rPr>
              <a:t>one!</a:t>
            </a:r>
            <a:endParaRPr lang="ko-KR" altLang="ko-KR" sz="4000" b="1" dirty="0">
              <a:latin typeface="Arial Rounded MT Bold" panose="020F0704030504030204" pitchFamily="34" charset="0"/>
            </a:endParaRPr>
          </a:p>
        </p:txBody>
      </p:sp>
      <p:pic>
        <p:nvPicPr>
          <p:cNvPr id="6" name="Picture 4" descr="Image result for durham university logo 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380312" y="5949280"/>
            <a:ext cx="1626144" cy="780331"/>
          </a:xfrm>
          <a:prstGeom prst="rect">
            <a:avLst/>
          </a:prstGeom>
          <a:noFill/>
          <a:effectLst>
            <a:outerShdw blurRad="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311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2" descr="\\hudson\qllx12\Mds_Desktop\20170817_094831.jpg"/>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colorTemperature colorTemp="7200"/>
                    </a14:imgEffect>
                    <a14:imgEffect>
                      <a14:saturation sat="110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05439" y="4689718"/>
            <a:ext cx="6431057" cy="2123658"/>
          </a:xfrm>
          <a:prstGeom prst="rect">
            <a:avLst/>
          </a:prstGeom>
          <a:noFill/>
        </p:spPr>
        <p:txBody>
          <a:bodyPr wrap="square" rtlCol="0">
            <a:spAutoFit/>
          </a:bodyPr>
          <a:lstStyle/>
          <a:p>
            <a:pPr algn="r"/>
            <a:r>
              <a:rPr lang="en-GB" sz="4400" b="1" dirty="0" smtClean="0">
                <a:solidFill>
                  <a:schemeClr val="bg1"/>
                </a:solidFill>
                <a:effectLst>
                  <a:outerShdw blurRad="38100" dist="38100" dir="2700000" algn="tl">
                    <a:srgbClr val="000000"/>
                  </a:outerShdw>
                </a:effectLst>
                <a:latin typeface="Arial Rounded MT Bold" panose="020F0704030504030204" pitchFamily="34" charset="0"/>
              </a:rPr>
              <a:t>     </a:t>
            </a:r>
            <a:r>
              <a:rPr lang="en-GB" sz="4400" b="1" dirty="0">
                <a:solidFill>
                  <a:schemeClr val="bg1"/>
                </a:solidFill>
                <a:effectLst>
                  <a:outerShdw blurRad="38100" dist="38100" dir="2700000" algn="tl">
                    <a:srgbClr val="000000"/>
                  </a:outerShdw>
                </a:effectLst>
                <a:latin typeface="Arial Rounded MT Bold" panose="020F0704030504030204" pitchFamily="34" charset="0"/>
              </a:rPr>
              <a:t>3</a:t>
            </a:r>
            <a:r>
              <a:rPr lang="en-GB" sz="4400" b="1" dirty="0" smtClean="0">
                <a:solidFill>
                  <a:schemeClr val="bg1"/>
                </a:solidFill>
                <a:effectLst>
                  <a:outerShdw blurRad="38100" dist="38100" dir="2700000" algn="tl">
                    <a:srgbClr val="000000"/>
                  </a:outerShdw>
                </a:effectLst>
                <a:latin typeface="Arial Rounded MT Bold" panose="020F0704030504030204" pitchFamily="34" charset="0"/>
              </a:rPr>
              <a:t>. How do cherry </a:t>
            </a:r>
          </a:p>
          <a:p>
            <a:pPr algn="r"/>
            <a:r>
              <a:rPr lang="en-GB" sz="4400" b="1" dirty="0" smtClean="0">
                <a:solidFill>
                  <a:schemeClr val="bg1"/>
                </a:solidFill>
                <a:effectLst>
                  <a:outerShdw blurRad="38100" dist="38100" dir="2700000" algn="tl">
                    <a:srgbClr val="000000"/>
                  </a:outerShdw>
                </a:effectLst>
                <a:latin typeface="Arial Rounded MT Bold" panose="020F0704030504030204" pitchFamily="34" charset="0"/>
              </a:rPr>
              <a:t>trees get their seeds moved around?</a:t>
            </a:r>
            <a:endParaRPr lang="en-GB" sz="3600" b="1" dirty="0">
              <a:solidFill>
                <a:schemeClr val="bg1"/>
              </a:solidFill>
              <a:effectLst>
                <a:outerShdw blurRad="38100" dist="38100" dir="2700000" algn="tl">
                  <a:srgbClr val="000000"/>
                </a:outerShdw>
              </a:effectLst>
              <a:latin typeface="Arial Rounded MT Bold" panose="020F0704030504030204" pitchFamily="34" charset="0"/>
            </a:endParaRPr>
          </a:p>
        </p:txBody>
      </p:sp>
      <p:pic>
        <p:nvPicPr>
          <p:cNvPr id="3074" name="Picture 2" descr="Image result for cherry 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3713" y="287047"/>
            <a:ext cx="1685999" cy="2205849"/>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7720" y="1097449"/>
            <a:ext cx="1651992" cy="1323439"/>
          </a:xfrm>
          <a:prstGeom prst="rect">
            <a:avLst/>
          </a:prstGeom>
          <a:noFill/>
        </p:spPr>
        <p:txBody>
          <a:bodyPr wrap="square" rtlCol="0">
            <a:spAutoFit/>
          </a:bodyPr>
          <a:lstStyle/>
          <a:p>
            <a:pPr algn="ctr"/>
            <a:r>
              <a:rPr lang="en-GB" sz="2000" b="1" dirty="0" smtClean="0">
                <a:solidFill>
                  <a:schemeClr val="bg1"/>
                </a:solidFill>
                <a:effectLst>
                  <a:outerShdw blurRad="75057" rotWithShape="0">
                    <a:prstClr val="black"/>
                  </a:outerShdw>
                </a:effectLst>
                <a:latin typeface="Arial Rounded MT Bold" panose="020F0704030504030204" pitchFamily="34" charset="0"/>
              </a:rPr>
              <a:t>a. They throw them down a </a:t>
            </a:r>
          </a:p>
          <a:p>
            <a:pPr algn="ctr"/>
            <a:r>
              <a:rPr lang="en-GB" sz="2000" b="1" dirty="0">
                <a:solidFill>
                  <a:schemeClr val="bg1"/>
                </a:solidFill>
                <a:effectLst>
                  <a:outerShdw blurRad="75057" rotWithShape="0">
                    <a:prstClr val="black"/>
                  </a:outerShdw>
                </a:effectLst>
                <a:latin typeface="Arial Rounded MT Bold" panose="020F0704030504030204" pitchFamily="34" charset="0"/>
              </a:rPr>
              <a:t>h</a:t>
            </a:r>
            <a:r>
              <a:rPr lang="en-GB" sz="2000" b="1" dirty="0" smtClean="0">
                <a:solidFill>
                  <a:schemeClr val="bg1"/>
                </a:solidFill>
                <a:effectLst>
                  <a:outerShdw blurRad="75057" rotWithShape="0">
                    <a:prstClr val="black"/>
                  </a:outerShdw>
                </a:effectLst>
                <a:latin typeface="Arial Rounded MT Bold" panose="020F0704030504030204" pitchFamily="34" charset="0"/>
              </a:rPr>
              <a:t>ill.</a:t>
            </a:r>
            <a:endParaRPr lang="en-GB" sz="4000" b="1" dirty="0">
              <a:solidFill>
                <a:schemeClr val="bg1"/>
              </a:solidFill>
              <a:effectLst>
                <a:outerShdw blurRad="75057" rotWithShape="0">
                  <a:prstClr val="black"/>
                </a:outerShdw>
              </a:effectLst>
              <a:latin typeface="Arial Rounded MT Bold" panose="020F0704030504030204" pitchFamily="34" charset="0"/>
            </a:endParaRPr>
          </a:p>
        </p:txBody>
      </p:sp>
      <p:pic>
        <p:nvPicPr>
          <p:cNvPr id="9" name="Picture 2" descr="Image result for cherry 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34434" y="620688"/>
            <a:ext cx="2641822" cy="3456384"/>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453669" y="1686287"/>
            <a:ext cx="2206563" cy="2246769"/>
          </a:xfrm>
          <a:prstGeom prst="rect">
            <a:avLst/>
          </a:prstGeom>
          <a:noFill/>
        </p:spPr>
        <p:txBody>
          <a:bodyPr wrap="square" rtlCol="0">
            <a:spAutoFit/>
          </a:bodyPr>
          <a:lstStyle/>
          <a:p>
            <a:pPr algn="ctr"/>
            <a:r>
              <a:rPr lang="en-GB" sz="2000" b="1" dirty="0">
                <a:solidFill>
                  <a:schemeClr val="bg1"/>
                </a:solidFill>
                <a:effectLst>
                  <a:outerShdw blurRad="75057" rotWithShape="0">
                    <a:prstClr val="black"/>
                  </a:outerShdw>
                </a:effectLst>
                <a:latin typeface="Arial Rounded MT Bold" panose="020F0704030504030204" pitchFamily="34" charset="0"/>
              </a:rPr>
              <a:t>b</a:t>
            </a:r>
            <a:r>
              <a:rPr lang="en-GB" sz="2000" b="1" dirty="0" smtClean="0">
                <a:solidFill>
                  <a:schemeClr val="bg1"/>
                </a:solidFill>
                <a:effectLst>
                  <a:outerShdw blurRad="75057" rotWithShape="0">
                    <a:prstClr val="black"/>
                  </a:outerShdw>
                </a:effectLst>
                <a:latin typeface="Arial Rounded MT Bold" panose="020F0704030504030204" pitchFamily="34" charset="0"/>
              </a:rPr>
              <a:t>. An animal eats the cherry and the seed comes out in it’s droppings </a:t>
            </a:r>
          </a:p>
          <a:p>
            <a:pPr algn="ctr"/>
            <a:r>
              <a:rPr lang="en-GB" sz="2000" b="1" dirty="0">
                <a:solidFill>
                  <a:schemeClr val="bg1"/>
                </a:solidFill>
                <a:effectLst>
                  <a:outerShdw blurRad="75057" rotWithShape="0">
                    <a:prstClr val="black"/>
                  </a:outerShdw>
                </a:effectLst>
                <a:latin typeface="Arial Rounded MT Bold" panose="020F0704030504030204" pitchFamily="34" charset="0"/>
              </a:rPr>
              <a:t>l</a:t>
            </a:r>
            <a:r>
              <a:rPr lang="en-GB" sz="2000" b="1" dirty="0" smtClean="0">
                <a:solidFill>
                  <a:schemeClr val="bg1"/>
                </a:solidFill>
                <a:effectLst>
                  <a:outerShdw blurRad="75057" rotWithShape="0">
                    <a:prstClr val="black"/>
                  </a:outerShdw>
                </a:effectLst>
                <a:latin typeface="Arial Rounded MT Bold" panose="020F0704030504030204" pitchFamily="34" charset="0"/>
              </a:rPr>
              <a:t>ater, away from the tree.</a:t>
            </a:r>
            <a:endParaRPr lang="en-GB" sz="4000" b="1" dirty="0">
              <a:solidFill>
                <a:schemeClr val="bg1"/>
              </a:solidFill>
              <a:effectLst>
                <a:outerShdw blurRad="75057" rotWithShape="0">
                  <a:prstClr val="black"/>
                </a:outerShdw>
              </a:effectLst>
              <a:latin typeface="Arial Rounded MT Bold" panose="020F0704030504030204" pitchFamily="34" charset="0"/>
            </a:endParaRPr>
          </a:p>
        </p:txBody>
      </p:sp>
      <p:pic>
        <p:nvPicPr>
          <p:cNvPr id="10" name="Picture 2" descr="Image result for cherry 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749492" y="776065"/>
            <a:ext cx="1257189" cy="1644823"/>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528520" y="1321856"/>
            <a:ext cx="1651992" cy="1015663"/>
          </a:xfrm>
          <a:prstGeom prst="rect">
            <a:avLst/>
          </a:prstGeom>
          <a:noFill/>
        </p:spPr>
        <p:txBody>
          <a:bodyPr wrap="square" rtlCol="0">
            <a:spAutoFit/>
          </a:bodyPr>
          <a:lstStyle/>
          <a:p>
            <a:pPr algn="ctr"/>
            <a:r>
              <a:rPr lang="en-GB" sz="2000" b="1" dirty="0">
                <a:solidFill>
                  <a:schemeClr val="bg1"/>
                </a:solidFill>
                <a:effectLst>
                  <a:outerShdw blurRad="75057" rotWithShape="0">
                    <a:prstClr val="black"/>
                  </a:outerShdw>
                </a:effectLst>
                <a:latin typeface="Arial Rounded MT Bold" panose="020F0704030504030204" pitchFamily="34" charset="0"/>
              </a:rPr>
              <a:t>c</a:t>
            </a:r>
            <a:r>
              <a:rPr lang="en-GB" sz="2000" b="1" dirty="0" smtClean="0">
                <a:solidFill>
                  <a:schemeClr val="bg1"/>
                </a:solidFill>
                <a:effectLst>
                  <a:outerShdw blurRad="75057" rotWithShape="0">
                    <a:prstClr val="black"/>
                  </a:outerShdw>
                </a:effectLst>
                <a:latin typeface="Arial Rounded MT Bold" panose="020F0704030504030204" pitchFamily="34" charset="0"/>
              </a:rPr>
              <a:t>. They </a:t>
            </a:r>
          </a:p>
          <a:p>
            <a:pPr algn="ctr"/>
            <a:r>
              <a:rPr lang="en-GB" sz="2000" b="1" dirty="0" smtClean="0">
                <a:solidFill>
                  <a:schemeClr val="bg1"/>
                </a:solidFill>
                <a:effectLst>
                  <a:outerShdw blurRad="75057" rotWithShape="0">
                    <a:prstClr val="black"/>
                  </a:outerShdw>
                </a:effectLst>
                <a:latin typeface="Arial Rounded MT Bold" panose="020F0704030504030204" pitchFamily="34" charset="0"/>
              </a:rPr>
              <a:t>fly </a:t>
            </a:r>
          </a:p>
          <a:p>
            <a:pPr algn="ctr"/>
            <a:r>
              <a:rPr lang="en-GB" sz="2000" b="1" dirty="0" smtClean="0">
                <a:solidFill>
                  <a:schemeClr val="bg1"/>
                </a:solidFill>
                <a:effectLst>
                  <a:outerShdw blurRad="75057" rotWithShape="0">
                    <a:prstClr val="black"/>
                  </a:outerShdw>
                </a:effectLst>
                <a:latin typeface="Arial Rounded MT Bold" panose="020F0704030504030204" pitchFamily="34" charset="0"/>
              </a:rPr>
              <a:t>away.</a:t>
            </a:r>
            <a:endParaRPr lang="en-GB" sz="4000" b="1" dirty="0">
              <a:solidFill>
                <a:schemeClr val="bg1"/>
              </a:solidFill>
              <a:effectLst>
                <a:outerShdw blurRad="75057" rotWithShape="0">
                  <a:prstClr val="black"/>
                </a:outerShdw>
              </a:effectLst>
              <a:latin typeface="Arial Rounded MT Bold" panose="020F0704030504030204" pitchFamily="34" charset="0"/>
            </a:endParaRPr>
          </a:p>
        </p:txBody>
      </p:sp>
      <p:pic>
        <p:nvPicPr>
          <p:cNvPr id="3076" name="Picture 4" descr="Image result for tree branch png">
            <a:hlinkClick r:id="rId7"/>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45059"/>
          <a:stretch/>
        </p:blipFill>
        <p:spPr bwMode="auto">
          <a:xfrm flipH="1">
            <a:off x="-21946" y="-27384"/>
            <a:ext cx="4782154" cy="105362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tree branch pn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43562" y="-27384"/>
            <a:ext cx="5100438" cy="1658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71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2000" fill="hold"/>
                                        <p:tgtEl>
                                          <p:spTgt spid="3076"/>
                                        </p:tgtEl>
                                        <p:attrNameLst>
                                          <p:attrName>ppt_x</p:attrName>
                                        </p:attrNameLst>
                                      </p:cBhvr>
                                      <p:tavLst>
                                        <p:tav tm="0">
                                          <p:val>
                                            <p:strVal val="#ppt_x"/>
                                          </p:val>
                                        </p:tav>
                                        <p:tav tm="100000">
                                          <p:val>
                                            <p:strVal val="#ppt_x"/>
                                          </p:val>
                                        </p:tav>
                                      </p:tavLst>
                                    </p:anim>
                                    <p:anim calcmode="lin" valueType="num">
                                      <p:cBhvr additive="base">
                                        <p:cTn id="12" dur="2000" fill="hold"/>
                                        <p:tgtEl>
                                          <p:spTgt spid="3076"/>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078"/>
                                        </p:tgtEl>
                                        <p:attrNameLst>
                                          <p:attrName>style.visibility</p:attrName>
                                        </p:attrNameLst>
                                      </p:cBhvr>
                                      <p:to>
                                        <p:strVal val="visible"/>
                                      </p:to>
                                    </p:set>
                                    <p:anim calcmode="lin" valueType="num">
                                      <p:cBhvr additive="base">
                                        <p:cTn id="15" dur="2000" fill="hold"/>
                                        <p:tgtEl>
                                          <p:spTgt spid="3078"/>
                                        </p:tgtEl>
                                        <p:attrNameLst>
                                          <p:attrName>ppt_x</p:attrName>
                                        </p:attrNameLst>
                                      </p:cBhvr>
                                      <p:tavLst>
                                        <p:tav tm="0">
                                          <p:val>
                                            <p:strVal val="#ppt_x"/>
                                          </p:val>
                                        </p:tav>
                                        <p:tav tm="100000">
                                          <p:val>
                                            <p:strVal val="#ppt_x"/>
                                          </p:val>
                                        </p:tav>
                                      </p:tavLst>
                                    </p:anim>
                                    <p:anim calcmode="lin" valueType="num">
                                      <p:cBhvr additive="base">
                                        <p:cTn id="16" dur="2000" fill="hold"/>
                                        <p:tgtEl>
                                          <p:spTgt spid="3078"/>
                                        </p:tgtEl>
                                        <p:attrNameLst>
                                          <p:attrName>ppt_y</p:attrName>
                                        </p:attrNameLst>
                                      </p:cBhvr>
                                      <p:tavLst>
                                        <p:tav tm="0">
                                          <p:val>
                                            <p:strVal val="0-#ppt_h/2"/>
                                          </p:val>
                                        </p:tav>
                                        <p:tav tm="100000">
                                          <p:val>
                                            <p:strVal val="#ppt_y"/>
                                          </p:val>
                                        </p:tav>
                                      </p:tavLst>
                                    </p:anim>
                                  </p:childTnLst>
                                </p:cTn>
                              </p:par>
                            </p:childTnLst>
                          </p:cTn>
                        </p:par>
                        <p:par>
                          <p:cTn id="17" fill="hold">
                            <p:stCondLst>
                              <p:cond delay="2500"/>
                            </p:stCondLst>
                            <p:childTnLst>
                              <p:par>
                                <p:cTn id="18" presetID="2" presetClass="entr" presetSubtype="1" fill="hold" nodeType="afterEffect">
                                  <p:stCondLst>
                                    <p:cond delay="0"/>
                                  </p:stCondLst>
                                  <p:childTnLst>
                                    <p:set>
                                      <p:cBhvr>
                                        <p:cTn id="19" dur="1" fill="hold">
                                          <p:stCondLst>
                                            <p:cond delay="0"/>
                                          </p:stCondLst>
                                        </p:cTn>
                                        <p:tgtEl>
                                          <p:spTgt spid="3074"/>
                                        </p:tgtEl>
                                        <p:attrNameLst>
                                          <p:attrName>style.visibility</p:attrName>
                                        </p:attrNameLst>
                                      </p:cBhvr>
                                      <p:to>
                                        <p:strVal val="visible"/>
                                      </p:to>
                                    </p:set>
                                    <p:anim calcmode="lin" valueType="num">
                                      <p:cBhvr additive="base">
                                        <p:cTn id="20" dur="1000" fill="hold"/>
                                        <p:tgtEl>
                                          <p:spTgt spid="3074"/>
                                        </p:tgtEl>
                                        <p:attrNameLst>
                                          <p:attrName>ppt_x</p:attrName>
                                        </p:attrNameLst>
                                      </p:cBhvr>
                                      <p:tavLst>
                                        <p:tav tm="0">
                                          <p:val>
                                            <p:strVal val="#ppt_x"/>
                                          </p:val>
                                        </p:tav>
                                        <p:tav tm="100000">
                                          <p:val>
                                            <p:strVal val="#ppt_x"/>
                                          </p:val>
                                        </p:tav>
                                      </p:tavLst>
                                    </p:anim>
                                    <p:anim calcmode="lin" valueType="num">
                                      <p:cBhvr additive="base">
                                        <p:cTn id="21" dur="1000" fill="hold"/>
                                        <p:tgtEl>
                                          <p:spTgt spid="3074"/>
                                        </p:tgtEl>
                                        <p:attrNameLst>
                                          <p:attrName>ppt_y</p:attrName>
                                        </p:attrNameLst>
                                      </p:cBhvr>
                                      <p:tavLst>
                                        <p:tav tm="0">
                                          <p:val>
                                            <p:strVal val="0-#ppt_h/2"/>
                                          </p:val>
                                        </p:tav>
                                        <p:tav tm="100000">
                                          <p:val>
                                            <p:strVal val="#ppt_y"/>
                                          </p:val>
                                        </p:tav>
                                      </p:tavLst>
                                    </p:anim>
                                  </p:childTnLst>
                                </p:cTn>
                              </p:par>
                            </p:childTnLst>
                          </p:cTn>
                        </p:par>
                        <p:par>
                          <p:cTn id="22" fill="hold">
                            <p:stCondLst>
                              <p:cond delay="3500"/>
                            </p:stCondLst>
                            <p:childTnLst>
                              <p:par>
                                <p:cTn id="23" presetID="10"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1000" fill="hold"/>
                                        <p:tgtEl>
                                          <p:spTgt spid="9"/>
                                        </p:tgtEl>
                                        <p:attrNameLst>
                                          <p:attrName>ppt_x</p:attrName>
                                        </p:attrNameLst>
                                      </p:cBhvr>
                                      <p:tavLst>
                                        <p:tav tm="0">
                                          <p:val>
                                            <p:strVal val="#ppt_x"/>
                                          </p:val>
                                        </p:tav>
                                        <p:tav tm="100000">
                                          <p:val>
                                            <p:strVal val="#ppt_x"/>
                                          </p:val>
                                        </p:tav>
                                      </p:tavLst>
                                    </p:anim>
                                    <p:anim calcmode="lin" valueType="num">
                                      <p:cBhvr additive="base">
                                        <p:cTn id="31" dur="1000" fill="hold"/>
                                        <p:tgtEl>
                                          <p:spTgt spid="9"/>
                                        </p:tgtEl>
                                        <p:attrNameLst>
                                          <p:attrName>ppt_y</p:attrName>
                                        </p:attrNameLst>
                                      </p:cBhvr>
                                      <p:tavLst>
                                        <p:tav tm="0">
                                          <p:val>
                                            <p:strVal val="0-#ppt_h/2"/>
                                          </p:val>
                                        </p:tav>
                                        <p:tav tm="100000">
                                          <p:val>
                                            <p:strVal val="#ppt_y"/>
                                          </p:val>
                                        </p:tav>
                                      </p:tavLst>
                                    </p:anim>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1"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1000" fill="hold"/>
                                        <p:tgtEl>
                                          <p:spTgt spid="10"/>
                                        </p:tgtEl>
                                        <p:attrNameLst>
                                          <p:attrName>ppt_x</p:attrName>
                                        </p:attrNameLst>
                                      </p:cBhvr>
                                      <p:tavLst>
                                        <p:tav tm="0">
                                          <p:val>
                                            <p:strVal val="#ppt_x"/>
                                          </p:val>
                                        </p:tav>
                                        <p:tav tm="100000">
                                          <p:val>
                                            <p:strVal val="#ppt_x"/>
                                          </p:val>
                                        </p:tav>
                                      </p:tavLst>
                                    </p:anim>
                                    <p:anim calcmode="lin" valueType="num">
                                      <p:cBhvr additive="base">
                                        <p:cTn id="41" dur="1000" fill="hold"/>
                                        <p:tgtEl>
                                          <p:spTgt spid="10"/>
                                        </p:tgtEl>
                                        <p:attrNameLst>
                                          <p:attrName>ppt_y</p:attrName>
                                        </p:attrNameLst>
                                      </p:cBhvr>
                                      <p:tavLst>
                                        <p:tav tm="0">
                                          <p:val>
                                            <p:strVal val="0-#ppt_h/2"/>
                                          </p:val>
                                        </p:tav>
                                        <p:tav tm="100000">
                                          <p:val>
                                            <p:strVal val="#ppt_y"/>
                                          </p:val>
                                        </p:tav>
                                      </p:tavLst>
                                    </p:anim>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bamboo forest background"/>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contrast="15000"/>
                    </a14:imgEffect>
                  </a14:imgLayer>
                </a14:imgProps>
              </a:ext>
              <a:ext uri="{28A0092B-C50C-407E-A947-70E740481C1C}">
                <a14:useLocalDpi xmlns:a14="http://schemas.microsoft.com/office/drawing/2010/main"/>
              </a:ext>
            </a:extLst>
          </a:blip>
          <a:srcRect/>
          <a:stretch/>
        </p:blipFill>
        <p:spPr bwMode="auto">
          <a:xfrm>
            <a:off x="1" y="1"/>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gradient filter png">
            <a:hlinkClick r:id="rId4"/>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flipH="1">
            <a:off x="1619672" y="0"/>
            <a:ext cx="7524328" cy="68755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026391" y="527189"/>
            <a:ext cx="3960441" cy="3477875"/>
          </a:xfrm>
          <a:prstGeom prst="rect">
            <a:avLst/>
          </a:prstGeom>
          <a:noFill/>
        </p:spPr>
        <p:txBody>
          <a:bodyPr wrap="square" rtlCol="0">
            <a:spAutoFit/>
          </a:bodyPr>
          <a:lstStyle/>
          <a:p>
            <a:r>
              <a:rPr lang="en-GB" sz="4400" b="1" dirty="0" smtClean="0">
                <a:solidFill>
                  <a:srgbClr val="FFCC00"/>
                </a:solidFill>
                <a:effectLst>
                  <a:outerShdw blurRad="38100" dist="38100" dir="2700000" algn="tl">
                    <a:srgbClr val="000000"/>
                  </a:outerShdw>
                </a:effectLst>
                <a:latin typeface="Arial Rounded MT Bold" panose="020F0704030504030204" pitchFamily="34" charset="0"/>
              </a:rPr>
              <a:t>     4. Why is </a:t>
            </a:r>
          </a:p>
          <a:p>
            <a:pPr algn="r"/>
            <a:endParaRPr lang="en-GB" sz="4400" b="1" dirty="0">
              <a:solidFill>
                <a:srgbClr val="FFCC00"/>
              </a:solidFill>
              <a:effectLst>
                <a:outerShdw blurRad="38100" dist="38100" dir="2700000" algn="tl">
                  <a:srgbClr val="000000"/>
                </a:outerShdw>
              </a:effectLst>
              <a:latin typeface="Arial Rounded MT Bold" panose="020F0704030504030204" pitchFamily="34" charset="0"/>
            </a:endParaRPr>
          </a:p>
          <a:p>
            <a:pPr algn="r"/>
            <a:r>
              <a:rPr lang="en-GB" sz="4400" b="1" dirty="0" smtClean="0">
                <a:solidFill>
                  <a:srgbClr val="FFCC00"/>
                </a:solidFill>
                <a:effectLst>
                  <a:outerShdw blurRad="38100" dist="38100" dir="2700000" algn="tl">
                    <a:srgbClr val="000000"/>
                  </a:outerShdw>
                </a:effectLst>
                <a:latin typeface="Arial Rounded MT Bold" panose="020F0704030504030204" pitchFamily="34" charset="0"/>
              </a:rPr>
              <a:t>so useful to make things with?</a:t>
            </a:r>
            <a:endParaRPr lang="en-GB" sz="4400" b="1" dirty="0">
              <a:solidFill>
                <a:srgbClr val="FFCC00"/>
              </a:solidFill>
              <a:effectLst>
                <a:outerShdw blurRad="38100" dist="38100" dir="2700000" algn="tl">
                  <a:srgbClr val="000000"/>
                </a:outerShdw>
              </a:effectLst>
              <a:latin typeface="Arial Rounded MT Bold" panose="020F0704030504030204" pitchFamily="34" charset="0"/>
            </a:endParaRPr>
          </a:p>
        </p:txBody>
      </p:sp>
      <p:pic>
        <p:nvPicPr>
          <p:cNvPr id="2052" name="Picture 4" descr="Image result for bamboo word png"/>
          <p:cNvPicPr>
            <a:picLocks noChangeAspect="1" noChangeArrowheads="1"/>
          </p:cNvPicPr>
          <p:nvPr/>
        </p:nvPicPr>
        <p:blipFill>
          <a:blip r:embed="rId6" cstate="email">
            <a:extLst>
              <a:ext uri="{BEBA8EAE-BF5A-486C-A8C5-ECC9F3942E4B}">
                <a14:imgProps xmlns:a14="http://schemas.microsoft.com/office/drawing/2010/main">
                  <a14:imgLayer r:embed="rId7">
                    <a14:imgEffect>
                      <a14:artisticPencilGrayscale trans="20000"/>
                    </a14:imgEffect>
                    <a14:imgEffect>
                      <a14:colorTemperature colorTemp="11500"/>
                    </a14:imgEffect>
                    <a14:imgEffect>
                      <a14:saturation sat="400000"/>
                    </a14:imgEffect>
                    <a14:imgEffect>
                      <a14:brightnessContrast bright="50000"/>
                    </a14:imgEffect>
                  </a14:imgLayer>
                </a14:imgProps>
              </a:ext>
              <a:ext uri="{28A0092B-C50C-407E-A947-70E740481C1C}">
                <a14:useLocalDpi xmlns:a14="http://schemas.microsoft.com/office/drawing/2010/main"/>
              </a:ext>
            </a:extLst>
          </a:blip>
          <a:srcRect/>
          <a:stretch>
            <a:fillRect/>
          </a:stretch>
        </p:blipFill>
        <p:spPr bwMode="auto">
          <a:xfrm>
            <a:off x="5405293" y="116632"/>
            <a:ext cx="3572053" cy="1872208"/>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940152" y="4365104"/>
            <a:ext cx="3037194" cy="830997"/>
          </a:xfrm>
          <a:prstGeom prst="rect">
            <a:avLst/>
          </a:prstGeom>
          <a:noFill/>
        </p:spPr>
        <p:txBody>
          <a:bodyPr wrap="square" rtlCol="0">
            <a:spAutoFit/>
          </a:bodyPr>
          <a:lstStyle/>
          <a:p>
            <a:pPr algn="r"/>
            <a:r>
              <a:rPr lang="en-GB" sz="2400" b="1" dirty="0" smtClean="0">
                <a:solidFill>
                  <a:srgbClr val="FFCC00"/>
                </a:solidFill>
                <a:effectLst>
                  <a:outerShdw blurRad="38100" dist="38100" dir="2700000" algn="tl">
                    <a:srgbClr val="000000"/>
                  </a:outerShdw>
                </a:effectLst>
                <a:latin typeface="Arial Rounded MT Bold" panose="020F0704030504030204" pitchFamily="34" charset="0"/>
              </a:rPr>
              <a:t>a. It grows fast and there’s lots of it.</a:t>
            </a:r>
            <a:endParaRPr lang="en-GB" sz="2400" b="1" dirty="0">
              <a:solidFill>
                <a:srgbClr val="FFCC00"/>
              </a:solidFill>
              <a:effectLst>
                <a:outerShdw blurRad="38100" dist="38100" dir="2700000" algn="tl">
                  <a:srgbClr val="000000"/>
                </a:outerShdw>
              </a:effectLst>
              <a:latin typeface="Arial Rounded MT Bold" panose="020F0704030504030204" pitchFamily="34" charset="0"/>
            </a:endParaRPr>
          </a:p>
        </p:txBody>
      </p:sp>
      <p:sp>
        <p:nvSpPr>
          <p:cNvPr id="10" name="TextBox 9"/>
          <p:cNvSpPr txBox="1"/>
          <p:nvPr/>
        </p:nvSpPr>
        <p:spPr>
          <a:xfrm>
            <a:off x="5940152" y="5373216"/>
            <a:ext cx="3037194" cy="461665"/>
          </a:xfrm>
          <a:prstGeom prst="rect">
            <a:avLst/>
          </a:prstGeom>
          <a:noFill/>
        </p:spPr>
        <p:txBody>
          <a:bodyPr wrap="square" rtlCol="0">
            <a:spAutoFit/>
          </a:bodyPr>
          <a:lstStyle/>
          <a:p>
            <a:pPr algn="r"/>
            <a:r>
              <a:rPr lang="en-GB" sz="2400" b="1" dirty="0" smtClean="0">
                <a:solidFill>
                  <a:srgbClr val="FFCC00"/>
                </a:solidFill>
                <a:effectLst>
                  <a:outerShdw blurRad="38100" dist="38100" dir="2700000" algn="tl">
                    <a:srgbClr val="000000"/>
                  </a:outerShdw>
                </a:effectLst>
                <a:latin typeface="Arial Rounded MT Bold" panose="020F0704030504030204" pitchFamily="34" charset="0"/>
              </a:rPr>
              <a:t>b. It’s very strong.</a:t>
            </a:r>
            <a:endParaRPr lang="en-GB" sz="2400" b="1" dirty="0">
              <a:solidFill>
                <a:srgbClr val="FFCC00"/>
              </a:solidFill>
              <a:effectLst>
                <a:outerShdw blurRad="38100" dist="38100" dir="2700000" algn="tl">
                  <a:srgbClr val="000000"/>
                </a:outerShdw>
              </a:effectLst>
              <a:latin typeface="Arial Rounded MT Bold" panose="020F0704030504030204" pitchFamily="34" charset="0"/>
            </a:endParaRPr>
          </a:p>
        </p:txBody>
      </p:sp>
      <p:sp>
        <p:nvSpPr>
          <p:cNvPr id="11" name="TextBox 10"/>
          <p:cNvSpPr txBox="1"/>
          <p:nvPr/>
        </p:nvSpPr>
        <p:spPr>
          <a:xfrm>
            <a:off x="5672722" y="6165303"/>
            <a:ext cx="3219758" cy="461665"/>
          </a:xfrm>
          <a:prstGeom prst="rect">
            <a:avLst/>
          </a:prstGeom>
          <a:noFill/>
        </p:spPr>
        <p:txBody>
          <a:bodyPr wrap="square" rtlCol="0">
            <a:spAutoFit/>
          </a:bodyPr>
          <a:lstStyle/>
          <a:p>
            <a:pPr algn="r"/>
            <a:r>
              <a:rPr lang="en-GB" sz="2400" b="1" dirty="0">
                <a:solidFill>
                  <a:srgbClr val="FFCC00"/>
                </a:solidFill>
                <a:effectLst>
                  <a:outerShdw blurRad="38100" dist="38100" dir="2700000" algn="tl">
                    <a:srgbClr val="000000"/>
                  </a:outerShdw>
                </a:effectLst>
                <a:latin typeface="Arial Rounded MT Bold" panose="020F0704030504030204" pitchFamily="34" charset="0"/>
              </a:rPr>
              <a:t>c</a:t>
            </a:r>
            <a:r>
              <a:rPr lang="en-GB" sz="2400" b="1" dirty="0" smtClean="0">
                <a:solidFill>
                  <a:srgbClr val="FFCC00"/>
                </a:solidFill>
                <a:effectLst>
                  <a:outerShdw blurRad="38100" dist="38100" dir="2700000" algn="tl">
                    <a:srgbClr val="000000"/>
                  </a:outerShdw>
                </a:effectLst>
                <a:latin typeface="Arial Rounded MT Bold" panose="020F0704030504030204" pitchFamily="34" charset="0"/>
              </a:rPr>
              <a:t>. Both of these!</a:t>
            </a:r>
            <a:endParaRPr lang="en-GB" sz="2400" b="1" dirty="0">
              <a:solidFill>
                <a:srgbClr val="FFCC00"/>
              </a:solidFill>
              <a:effectLst>
                <a:outerShdw blurRad="38100" dist="38100" dir="2700000" algn="tl">
                  <a:srgbClr val="000000"/>
                </a:outerShdw>
              </a:effectLst>
              <a:latin typeface="Arial Rounded MT Bold" panose="020F0704030504030204" pitchFamily="34" charset="0"/>
            </a:endParaRPr>
          </a:p>
        </p:txBody>
      </p:sp>
      <p:sp>
        <p:nvSpPr>
          <p:cNvPr id="4" name="AutoShape 10" descr="Image result for bamboo png">
            <a:hlinkClick r:id="rId8"/>
          </p:cNvPr>
          <p:cNvSpPr>
            <a:spLocks noChangeAspect="1" noChangeArrowheads="1"/>
          </p:cNvSpPr>
          <p:nvPr/>
        </p:nvSpPr>
        <p:spPr bwMode="auto">
          <a:xfrm>
            <a:off x="38100" y="-1203325"/>
            <a:ext cx="1819275" cy="2514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12" descr="Image result for bamboo png">
            <a:hlinkClick r:id="rId8"/>
          </p:cNvPr>
          <p:cNvSpPr>
            <a:spLocks noChangeAspect="1" noChangeArrowheads="1"/>
          </p:cNvSpPr>
          <p:nvPr/>
        </p:nvSpPr>
        <p:spPr bwMode="auto">
          <a:xfrm>
            <a:off x="190500" y="-1050925"/>
            <a:ext cx="1819275" cy="2514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14" descr="Image result for bamboo png">
            <a:hlinkClick r:id="rId8"/>
          </p:cNvPr>
          <p:cNvSpPr>
            <a:spLocks noChangeAspect="1" noChangeArrowheads="1"/>
          </p:cNvSpPr>
          <p:nvPr/>
        </p:nvSpPr>
        <p:spPr bwMode="auto">
          <a:xfrm>
            <a:off x="342900" y="-898525"/>
            <a:ext cx="1819275" cy="2514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756559393"/>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udson\qllx12\Mds_Desktop\20170817_094924.jpg"/>
          <p:cNvPicPr>
            <a:picLocks noChangeAspect="1" noChangeArrowheads="1"/>
          </p:cNvPicPr>
          <p:nvPr/>
        </p:nvPicPr>
        <p:blipFill>
          <a:blip r:embed="rId2" cstate="email">
            <a:extLst>
              <a:ext uri="{BEBA8EAE-BF5A-486C-A8C5-ECC9F3942E4B}">
                <a14:imgProps xmlns:a14="http://schemas.microsoft.com/office/drawing/2010/main">
                  <a14:imgLayer r:embed="rId3">
                    <a14:imgEffect>
                      <a14:saturation sat="130000"/>
                    </a14:imgEffect>
                    <a14:imgEffect>
                      <a14:brightnessContrast bright="-5000"/>
                    </a14:imgEffect>
                  </a14:imgLayer>
                </a14:imgProps>
              </a:ext>
              <a:ext uri="{28A0092B-C50C-407E-A947-70E740481C1C}">
                <a14:useLocalDpi xmlns:a14="http://schemas.microsoft.com/office/drawing/2010/main"/>
              </a:ext>
            </a:extLst>
          </a:blip>
          <a:srcRect/>
          <a:stretch>
            <a:fillRect/>
          </a:stretch>
        </p:blipFill>
        <p:spPr bwMode="auto">
          <a:xfrm>
            <a:off x="-1" y="0"/>
            <a:ext cx="9168341"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31840" y="2564904"/>
            <a:ext cx="3600399" cy="1169551"/>
          </a:xfrm>
          <a:prstGeom prst="rect">
            <a:avLst/>
          </a:prstGeom>
          <a:noFill/>
        </p:spPr>
        <p:txBody>
          <a:bodyPr wrap="square" rtlCol="0">
            <a:spAutoFit/>
          </a:bodyPr>
          <a:lstStyle/>
          <a:p>
            <a:pPr algn="ctr"/>
            <a:r>
              <a:rPr lang="en-GB" b="1" dirty="0" smtClean="0">
                <a:solidFill>
                  <a:schemeClr val="bg1"/>
                </a:solidFill>
                <a:effectLst>
                  <a:outerShdw blurRad="75057" rotWithShape="0">
                    <a:prstClr val="black"/>
                  </a:outerShdw>
                </a:effectLst>
                <a:latin typeface="Arial Rounded MT Bold" panose="020F0704030504030204" pitchFamily="34" charset="0"/>
              </a:rPr>
              <a:t>     </a:t>
            </a:r>
            <a:r>
              <a:rPr lang="en-GB" sz="1400" b="1" dirty="0" smtClean="0">
                <a:solidFill>
                  <a:srgbClr val="92D050"/>
                </a:solidFill>
                <a:effectLst>
                  <a:outerShdw blurRad="75057" rotWithShape="0">
                    <a:prstClr val="black"/>
                  </a:outerShdw>
                </a:effectLst>
                <a:latin typeface="Arial Rounded MT Bold" panose="020F0704030504030204" pitchFamily="34" charset="0"/>
              </a:rPr>
              <a:t>5</a:t>
            </a:r>
            <a:r>
              <a:rPr lang="en-GB" sz="1400" b="1" dirty="0" smtClean="0">
                <a:solidFill>
                  <a:schemeClr val="bg1"/>
                </a:solidFill>
                <a:effectLst>
                  <a:outerShdw blurRad="75057" rotWithShape="0">
                    <a:prstClr val="black"/>
                  </a:outerShdw>
                </a:effectLst>
                <a:latin typeface="Arial Rounded MT Bold" panose="020F0704030504030204" pitchFamily="34" charset="0"/>
              </a:rPr>
              <a:t>. Why </a:t>
            </a:r>
          </a:p>
          <a:p>
            <a:pPr algn="ctr"/>
            <a:r>
              <a:rPr lang="en-GB" sz="1600" b="1" dirty="0" smtClean="0">
                <a:solidFill>
                  <a:schemeClr val="bg1"/>
                </a:solidFill>
                <a:effectLst>
                  <a:outerShdw blurRad="75057" rotWithShape="0">
                    <a:prstClr val="black"/>
                  </a:outerShdw>
                </a:effectLst>
                <a:latin typeface="Arial Rounded MT Bold" panose="020F0704030504030204" pitchFamily="34" charset="0"/>
              </a:rPr>
              <a:t>                    can’t plants </a:t>
            </a:r>
          </a:p>
          <a:p>
            <a:pPr algn="ctr"/>
            <a:r>
              <a:rPr lang="en-GB" b="1" dirty="0" smtClean="0">
                <a:solidFill>
                  <a:schemeClr val="bg1"/>
                </a:solidFill>
                <a:effectLst>
                  <a:outerShdw blurRad="75057" rotWithShape="0">
                    <a:prstClr val="black"/>
                  </a:outerShdw>
                </a:effectLst>
                <a:latin typeface="Arial Rounded MT Bold" panose="020F0704030504030204" pitchFamily="34" charset="0"/>
              </a:rPr>
              <a:t>grow very well </a:t>
            </a:r>
          </a:p>
          <a:p>
            <a:pPr algn="ctr"/>
            <a:r>
              <a:rPr lang="en-GB" b="1" dirty="0" smtClean="0">
                <a:solidFill>
                  <a:schemeClr val="bg1"/>
                </a:solidFill>
                <a:effectLst>
                  <a:outerShdw blurRad="75057" rotWithShape="0">
                    <a:prstClr val="black"/>
                  </a:outerShdw>
                </a:effectLst>
                <a:latin typeface="Arial Rounded MT Bold" panose="020F0704030504030204" pitchFamily="34" charset="0"/>
              </a:rPr>
              <a:t>                    under tall trees? </a:t>
            </a:r>
            <a:endParaRPr lang="en-GB" b="1" dirty="0">
              <a:solidFill>
                <a:schemeClr val="bg1"/>
              </a:solidFill>
              <a:effectLst>
                <a:outerShdw blurRad="75057" rotWithShape="0">
                  <a:prstClr val="black"/>
                </a:outerShdw>
              </a:effectLst>
              <a:latin typeface="Arial Rounded MT Bold" panose="020F0704030504030204" pitchFamily="34" charset="0"/>
            </a:endParaRPr>
          </a:p>
        </p:txBody>
      </p:sp>
      <p:sp>
        <p:nvSpPr>
          <p:cNvPr id="7" name="TextBox 6"/>
          <p:cNvSpPr txBox="1"/>
          <p:nvPr/>
        </p:nvSpPr>
        <p:spPr>
          <a:xfrm>
            <a:off x="1263824" y="3789040"/>
            <a:ext cx="4676328" cy="1692771"/>
          </a:xfrm>
          <a:prstGeom prst="rect">
            <a:avLst/>
          </a:prstGeom>
          <a:noFill/>
        </p:spPr>
        <p:txBody>
          <a:bodyPr wrap="square" rtlCol="0">
            <a:spAutoFit/>
          </a:bodyPr>
          <a:lstStyle/>
          <a:p>
            <a:pPr algn="ctr"/>
            <a:r>
              <a:rPr lang="en-GB" sz="2000" b="1" dirty="0" smtClean="0">
                <a:solidFill>
                  <a:srgbClr val="92D050"/>
                </a:solidFill>
                <a:effectLst>
                  <a:outerShdw blurRad="75057" rotWithShape="0">
                    <a:prstClr val="black"/>
                  </a:outerShdw>
                </a:effectLst>
                <a:latin typeface="Arial Rounded MT Bold" panose="020F0704030504030204" pitchFamily="34" charset="0"/>
              </a:rPr>
              <a:t>a</a:t>
            </a:r>
            <a:r>
              <a:rPr lang="en-GB" sz="2000" b="1" dirty="0" smtClean="0">
                <a:solidFill>
                  <a:schemeClr val="bg1"/>
                </a:solidFill>
                <a:effectLst>
                  <a:outerShdw blurRad="75057" rotWithShape="0">
                    <a:prstClr val="black"/>
                  </a:outerShdw>
                </a:effectLst>
                <a:latin typeface="Arial Rounded MT Bold" panose="020F0704030504030204" pitchFamily="34" charset="0"/>
              </a:rPr>
              <a:t>. All of the</a:t>
            </a:r>
          </a:p>
          <a:p>
            <a:pPr algn="ctr"/>
            <a:r>
              <a:rPr lang="en-GB" sz="2400" b="1" dirty="0" smtClean="0">
                <a:solidFill>
                  <a:schemeClr val="bg1"/>
                </a:solidFill>
                <a:effectLst>
                  <a:outerShdw blurRad="75057" rotWithShape="0">
                    <a:prstClr val="black"/>
                  </a:outerShdw>
                </a:effectLst>
                <a:latin typeface="Arial Rounded MT Bold" panose="020F0704030504030204" pitchFamily="34" charset="0"/>
              </a:rPr>
              <a:t> light is blocked </a:t>
            </a:r>
          </a:p>
          <a:p>
            <a:r>
              <a:rPr lang="en-GB" sz="2000" b="1" dirty="0">
                <a:solidFill>
                  <a:schemeClr val="bg1"/>
                </a:solidFill>
                <a:effectLst>
                  <a:outerShdw blurRad="75057" rotWithShape="0">
                    <a:prstClr val="black"/>
                  </a:outerShdw>
                </a:effectLst>
                <a:latin typeface="Arial Rounded MT Bold" panose="020F0704030504030204" pitchFamily="34" charset="0"/>
              </a:rPr>
              <a:t> </a:t>
            </a:r>
            <a:r>
              <a:rPr lang="en-GB" sz="2000" b="1" dirty="0" smtClean="0">
                <a:solidFill>
                  <a:schemeClr val="bg1"/>
                </a:solidFill>
                <a:effectLst>
                  <a:outerShdw blurRad="75057" rotWithShape="0">
                    <a:prstClr val="black"/>
                  </a:outerShdw>
                </a:effectLst>
                <a:latin typeface="Arial Rounded MT Bold" panose="020F0704030504030204" pitchFamily="34" charset="0"/>
              </a:rPr>
              <a:t>      </a:t>
            </a:r>
            <a:r>
              <a:rPr lang="en-GB" sz="2800" b="1" dirty="0" smtClean="0">
                <a:solidFill>
                  <a:schemeClr val="bg1"/>
                </a:solidFill>
                <a:effectLst>
                  <a:outerShdw blurRad="75057" rotWithShape="0">
                    <a:prstClr val="black"/>
                  </a:outerShdw>
                </a:effectLst>
                <a:latin typeface="Arial Rounded MT Bold" panose="020F0704030504030204" pitchFamily="34" charset="0"/>
              </a:rPr>
              <a:t>by the tall </a:t>
            </a:r>
          </a:p>
          <a:p>
            <a:r>
              <a:rPr lang="en-GB" sz="3200" b="1" dirty="0" smtClean="0">
                <a:solidFill>
                  <a:schemeClr val="bg1"/>
                </a:solidFill>
                <a:effectLst>
                  <a:outerShdw blurRad="75057" rotWithShape="0">
                    <a:prstClr val="black"/>
                  </a:outerShdw>
                </a:effectLst>
                <a:latin typeface="Arial Rounded MT Bold" panose="020F0704030504030204" pitchFamily="34" charset="0"/>
              </a:rPr>
              <a:t>branches.</a:t>
            </a:r>
            <a:endParaRPr lang="en-GB" sz="4000" b="1" dirty="0">
              <a:solidFill>
                <a:schemeClr val="bg1"/>
              </a:solidFill>
              <a:effectLst>
                <a:outerShdw blurRad="75057" rotWithShape="0">
                  <a:prstClr val="black"/>
                </a:outerShdw>
              </a:effectLst>
              <a:latin typeface="Arial Rounded MT Bold" panose="020F0704030504030204" pitchFamily="34" charset="0"/>
            </a:endParaRPr>
          </a:p>
        </p:txBody>
      </p:sp>
      <p:sp>
        <p:nvSpPr>
          <p:cNvPr id="8" name="TextBox 7"/>
          <p:cNvSpPr txBox="1"/>
          <p:nvPr/>
        </p:nvSpPr>
        <p:spPr>
          <a:xfrm>
            <a:off x="4572000" y="3717032"/>
            <a:ext cx="4168080" cy="1815882"/>
          </a:xfrm>
          <a:prstGeom prst="rect">
            <a:avLst/>
          </a:prstGeom>
          <a:noFill/>
        </p:spPr>
        <p:txBody>
          <a:bodyPr wrap="square" rtlCol="0">
            <a:spAutoFit/>
          </a:bodyPr>
          <a:lstStyle/>
          <a:p>
            <a:r>
              <a:rPr lang="en-GB" sz="2800" b="1" dirty="0" smtClean="0">
                <a:solidFill>
                  <a:schemeClr val="bg1"/>
                </a:solidFill>
                <a:effectLst>
                  <a:outerShdw blurRad="75057" rotWithShape="0">
                    <a:prstClr val="black"/>
                  </a:outerShdw>
                </a:effectLst>
                <a:latin typeface="Arial Rounded MT Bold" panose="020F0704030504030204" pitchFamily="34" charset="0"/>
              </a:rPr>
              <a:t>      </a:t>
            </a:r>
            <a:r>
              <a:rPr lang="en-GB" sz="2000" b="1" dirty="0" smtClean="0">
                <a:solidFill>
                  <a:srgbClr val="92D050"/>
                </a:solidFill>
                <a:effectLst>
                  <a:outerShdw blurRad="75057" rotWithShape="0">
                    <a:prstClr val="black"/>
                  </a:outerShdw>
                </a:effectLst>
                <a:latin typeface="Arial Rounded MT Bold" panose="020F0704030504030204" pitchFamily="34" charset="0"/>
              </a:rPr>
              <a:t>b</a:t>
            </a:r>
            <a:r>
              <a:rPr lang="en-GB" sz="2000" b="1" dirty="0" smtClean="0">
                <a:solidFill>
                  <a:schemeClr val="bg1"/>
                </a:solidFill>
                <a:effectLst>
                  <a:outerShdw blurRad="75057" rotWithShape="0">
                    <a:prstClr val="black"/>
                  </a:outerShdw>
                </a:effectLst>
                <a:latin typeface="Arial Rounded MT Bold" panose="020F0704030504030204" pitchFamily="34" charset="0"/>
              </a:rPr>
              <a:t>. They get </a:t>
            </a:r>
          </a:p>
          <a:p>
            <a:r>
              <a:rPr lang="en-GB" sz="2000" b="1" dirty="0" smtClean="0">
                <a:solidFill>
                  <a:schemeClr val="bg1"/>
                </a:solidFill>
                <a:effectLst>
                  <a:outerShdw blurRad="75057" rotWithShape="0">
                    <a:prstClr val="black"/>
                  </a:outerShdw>
                </a:effectLst>
                <a:latin typeface="Arial Rounded MT Bold" panose="020F0704030504030204" pitchFamily="34" charset="0"/>
              </a:rPr>
              <a:t>              </a:t>
            </a:r>
            <a:r>
              <a:rPr lang="en-GB" sz="2400" b="1" dirty="0" smtClean="0">
                <a:solidFill>
                  <a:schemeClr val="bg1"/>
                </a:solidFill>
                <a:effectLst>
                  <a:outerShdw blurRad="75057" rotWithShape="0">
                    <a:prstClr val="black"/>
                  </a:outerShdw>
                </a:effectLst>
                <a:latin typeface="Arial Rounded MT Bold" panose="020F0704030504030204" pitchFamily="34" charset="0"/>
              </a:rPr>
              <a:t>buried by all </a:t>
            </a:r>
          </a:p>
          <a:p>
            <a:r>
              <a:rPr lang="en-GB" sz="2800" b="1" dirty="0" smtClean="0">
                <a:solidFill>
                  <a:schemeClr val="bg1"/>
                </a:solidFill>
                <a:effectLst>
                  <a:outerShdw blurRad="75057" rotWithShape="0">
                    <a:prstClr val="black"/>
                  </a:outerShdw>
                </a:effectLst>
                <a:latin typeface="Arial Rounded MT Bold" panose="020F0704030504030204" pitchFamily="34" charset="0"/>
              </a:rPr>
              <a:t>the leaves falling</a:t>
            </a:r>
            <a:r>
              <a:rPr lang="en-GB" sz="2000" b="1" dirty="0" smtClean="0">
                <a:solidFill>
                  <a:schemeClr val="bg1"/>
                </a:solidFill>
                <a:effectLst>
                  <a:outerShdw blurRad="75057" rotWithShape="0">
                    <a:prstClr val="black"/>
                  </a:outerShdw>
                </a:effectLst>
                <a:latin typeface="Arial Rounded MT Bold" panose="020F0704030504030204" pitchFamily="34" charset="0"/>
              </a:rPr>
              <a:t> </a:t>
            </a:r>
          </a:p>
          <a:p>
            <a:r>
              <a:rPr lang="en-GB" sz="3200" b="1" dirty="0" smtClean="0">
                <a:solidFill>
                  <a:schemeClr val="bg1"/>
                </a:solidFill>
                <a:effectLst>
                  <a:outerShdw blurRad="75057" rotWithShape="0">
                    <a:prstClr val="black"/>
                  </a:outerShdw>
                </a:effectLst>
                <a:latin typeface="Arial Rounded MT Bold" panose="020F0704030504030204" pitchFamily="34" charset="0"/>
              </a:rPr>
              <a:t>off in </a:t>
            </a:r>
            <a:r>
              <a:rPr lang="en-GB" sz="3200" b="1" dirty="0" smtClean="0">
                <a:solidFill>
                  <a:schemeClr val="accent6"/>
                </a:solidFill>
                <a:effectLst>
                  <a:outerShdw blurRad="75057" rotWithShape="0">
                    <a:prstClr val="black"/>
                  </a:outerShdw>
                </a:effectLst>
                <a:latin typeface="Arial Rounded MT Bold" panose="020F0704030504030204" pitchFamily="34" charset="0"/>
              </a:rPr>
              <a:t>A</a:t>
            </a:r>
            <a:r>
              <a:rPr lang="en-GB" sz="3200" b="1" dirty="0" smtClean="0">
                <a:solidFill>
                  <a:schemeClr val="accent6">
                    <a:lumMod val="75000"/>
                  </a:schemeClr>
                </a:solidFill>
                <a:effectLst>
                  <a:outerShdw blurRad="75057" rotWithShape="0">
                    <a:prstClr val="black"/>
                  </a:outerShdw>
                </a:effectLst>
                <a:latin typeface="Arial Rounded MT Bold" panose="020F0704030504030204" pitchFamily="34" charset="0"/>
              </a:rPr>
              <a:t>u</a:t>
            </a:r>
            <a:r>
              <a:rPr lang="en-GB" sz="3200" b="1" dirty="0" smtClean="0">
                <a:solidFill>
                  <a:srgbClr val="FFCC00"/>
                </a:solidFill>
                <a:effectLst>
                  <a:outerShdw blurRad="75057" rotWithShape="0">
                    <a:prstClr val="black"/>
                  </a:outerShdw>
                </a:effectLst>
                <a:latin typeface="Arial Rounded MT Bold" panose="020F0704030504030204" pitchFamily="34" charset="0"/>
              </a:rPr>
              <a:t>t</a:t>
            </a:r>
            <a:r>
              <a:rPr lang="en-GB" sz="3200" b="1" dirty="0" smtClean="0">
                <a:solidFill>
                  <a:schemeClr val="accent6">
                    <a:lumMod val="50000"/>
                  </a:schemeClr>
                </a:solidFill>
                <a:effectLst>
                  <a:outerShdw blurRad="75057" rotWithShape="0">
                    <a:prstClr val="black"/>
                  </a:outerShdw>
                </a:effectLst>
                <a:latin typeface="Arial Rounded MT Bold" panose="020F0704030504030204" pitchFamily="34" charset="0"/>
              </a:rPr>
              <a:t>u</a:t>
            </a:r>
            <a:r>
              <a:rPr lang="en-GB" sz="3200" b="1" dirty="0" smtClean="0">
                <a:solidFill>
                  <a:srgbClr val="C00000"/>
                </a:solidFill>
                <a:effectLst>
                  <a:outerShdw blurRad="75057" rotWithShape="0">
                    <a:prstClr val="black"/>
                  </a:outerShdw>
                </a:effectLst>
                <a:latin typeface="Arial Rounded MT Bold" panose="020F0704030504030204" pitchFamily="34" charset="0"/>
              </a:rPr>
              <a:t>m</a:t>
            </a:r>
            <a:r>
              <a:rPr lang="en-GB" sz="3200" b="1" dirty="0" smtClean="0">
                <a:solidFill>
                  <a:srgbClr val="FFCC00"/>
                </a:solidFill>
                <a:effectLst>
                  <a:outerShdw blurRad="75057" rotWithShape="0">
                    <a:prstClr val="black"/>
                  </a:outerShdw>
                </a:effectLst>
                <a:latin typeface="Arial Rounded MT Bold" panose="020F0704030504030204" pitchFamily="34" charset="0"/>
              </a:rPr>
              <a:t>n</a:t>
            </a:r>
            <a:r>
              <a:rPr lang="en-GB" sz="3200" b="1" dirty="0" smtClean="0">
                <a:solidFill>
                  <a:schemeClr val="bg1"/>
                </a:solidFill>
                <a:effectLst>
                  <a:outerShdw blurRad="75057" rotWithShape="0">
                    <a:prstClr val="black"/>
                  </a:outerShdw>
                </a:effectLst>
                <a:latin typeface="Arial Rounded MT Bold" panose="020F0704030504030204" pitchFamily="34" charset="0"/>
              </a:rPr>
              <a:t>.</a:t>
            </a:r>
            <a:endParaRPr lang="en-GB" sz="4000" b="1" dirty="0">
              <a:solidFill>
                <a:schemeClr val="bg1"/>
              </a:solidFill>
              <a:effectLst>
                <a:outerShdw blurRad="75057" rotWithShape="0">
                  <a:prstClr val="black"/>
                </a:outerShdw>
              </a:effectLst>
              <a:latin typeface="Arial Rounded MT Bold" panose="020F0704030504030204" pitchFamily="34" charset="0"/>
            </a:endParaRPr>
          </a:p>
        </p:txBody>
      </p:sp>
      <p:sp>
        <p:nvSpPr>
          <p:cNvPr id="9" name="TextBox 8"/>
          <p:cNvSpPr txBox="1"/>
          <p:nvPr/>
        </p:nvSpPr>
        <p:spPr>
          <a:xfrm>
            <a:off x="899592" y="5517232"/>
            <a:ext cx="6408711" cy="1261884"/>
          </a:xfrm>
          <a:prstGeom prst="rect">
            <a:avLst/>
          </a:prstGeom>
          <a:noFill/>
        </p:spPr>
        <p:txBody>
          <a:bodyPr wrap="square" rtlCol="0">
            <a:spAutoFit/>
          </a:bodyPr>
          <a:lstStyle/>
          <a:p>
            <a:pPr algn="ctr"/>
            <a:r>
              <a:rPr lang="en-GB" sz="3600" b="1" dirty="0" smtClean="0">
                <a:solidFill>
                  <a:srgbClr val="92D050"/>
                </a:solidFill>
                <a:effectLst>
                  <a:outerShdw blurRad="75057" rotWithShape="0">
                    <a:prstClr val="black"/>
                  </a:outerShdw>
                </a:effectLst>
                <a:latin typeface="Arial Rounded MT Bold" panose="020F0704030504030204" pitchFamily="34" charset="0"/>
              </a:rPr>
              <a:t>c</a:t>
            </a:r>
            <a:r>
              <a:rPr lang="en-GB" sz="3600" b="1" dirty="0" smtClean="0">
                <a:solidFill>
                  <a:schemeClr val="bg1"/>
                </a:solidFill>
                <a:effectLst>
                  <a:outerShdw blurRad="75057" rotWithShape="0">
                    <a:prstClr val="black"/>
                  </a:outerShdw>
                </a:effectLst>
                <a:latin typeface="Arial Rounded MT Bold" panose="020F0704030504030204" pitchFamily="34" charset="0"/>
              </a:rPr>
              <a:t>. There’s </a:t>
            </a:r>
          </a:p>
          <a:p>
            <a:pPr algn="ctr"/>
            <a:r>
              <a:rPr lang="en-GB" sz="4000" b="1" dirty="0" smtClean="0">
                <a:solidFill>
                  <a:schemeClr val="bg1"/>
                </a:solidFill>
                <a:effectLst>
                  <a:outerShdw blurRad="75057" rotWithShape="0">
                    <a:prstClr val="black"/>
                  </a:outerShdw>
                </a:effectLst>
                <a:latin typeface="Arial Rounded MT Bold" panose="020F0704030504030204" pitchFamily="34" charset="0"/>
              </a:rPr>
              <a:t>not enough             .</a:t>
            </a:r>
            <a:endParaRPr lang="en-GB" sz="5400" b="1" dirty="0">
              <a:solidFill>
                <a:schemeClr val="bg1"/>
              </a:solidFill>
              <a:effectLst>
                <a:outerShdw blurRad="75057" rotWithShape="0">
                  <a:prstClr val="black"/>
                </a:outerShdw>
              </a:effectLst>
              <a:latin typeface="Arial Rounded MT Bold" panose="020F0704030504030204" pitchFamily="34" charset="0"/>
            </a:endParaRPr>
          </a:p>
        </p:txBody>
      </p:sp>
      <p:pic>
        <p:nvPicPr>
          <p:cNvPr id="1031" name="Picture 7" descr="Image result for wind wor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16016" y="6024366"/>
            <a:ext cx="1656184" cy="648814"/>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604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2000"/>
                                        <p:tgtEl>
                                          <p:spTgt spid="5">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down)">
                                      <p:cBhvr>
                                        <p:cTn id="10" dur="2000"/>
                                        <p:tgtEl>
                                          <p:spTgt spid="5">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ipe(down)">
                                      <p:cBhvr>
                                        <p:cTn id="13" dur="2000"/>
                                        <p:tgtEl>
                                          <p:spTgt spid="5">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wipe(down)">
                                      <p:cBhvr>
                                        <p:cTn id="16" dur="20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down)">
                                      <p:cBhvr>
                                        <p:cTn id="21" dur="2000"/>
                                        <p:tgtEl>
                                          <p:spTgt spid="7">
                                            <p:txEl>
                                              <p:pRg st="0" end="0"/>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wipe(down)">
                                      <p:cBhvr>
                                        <p:cTn id="24" dur="2000"/>
                                        <p:tgtEl>
                                          <p:spTgt spid="7">
                                            <p:txEl>
                                              <p:pRg st="1" end="1"/>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wipe(down)">
                                      <p:cBhvr>
                                        <p:cTn id="27" dur="2000"/>
                                        <p:tgtEl>
                                          <p:spTgt spid="7">
                                            <p:txEl>
                                              <p:pRg st="2" end="2"/>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wipe(down)">
                                      <p:cBhvr>
                                        <p:cTn id="30" dur="2000"/>
                                        <p:tgtEl>
                                          <p:spTgt spid="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wipe(down)">
                                      <p:cBhvr>
                                        <p:cTn id="35" dur="2000"/>
                                        <p:tgtEl>
                                          <p:spTgt spid="8">
                                            <p:txEl>
                                              <p:pRg st="0" end="0"/>
                                            </p:txEl>
                                          </p:spTgt>
                                        </p:tgtEl>
                                      </p:cBhvr>
                                    </p:animEffect>
                                  </p:childTnLst>
                                </p:cTn>
                              </p:par>
                              <p:par>
                                <p:cTn id="36" presetID="22" presetClass="entr" presetSubtype="4" fill="hold" nodeType="withEffect">
                                  <p:stCondLst>
                                    <p:cond delay="0"/>
                                  </p:stCondLst>
                                  <p:childTnLst>
                                    <p:set>
                                      <p:cBhvr>
                                        <p:cTn id="37" dur="1" fill="hold">
                                          <p:stCondLst>
                                            <p:cond delay="0"/>
                                          </p:stCondLst>
                                        </p:cTn>
                                        <p:tgtEl>
                                          <p:spTgt spid="8">
                                            <p:txEl>
                                              <p:pRg st="1" end="1"/>
                                            </p:txEl>
                                          </p:spTgt>
                                        </p:tgtEl>
                                        <p:attrNameLst>
                                          <p:attrName>style.visibility</p:attrName>
                                        </p:attrNameLst>
                                      </p:cBhvr>
                                      <p:to>
                                        <p:strVal val="visible"/>
                                      </p:to>
                                    </p:set>
                                    <p:animEffect transition="in" filter="wipe(down)">
                                      <p:cBhvr>
                                        <p:cTn id="38" dur="2000"/>
                                        <p:tgtEl>
                                          <p:spTgt spid="8">
                                            <p:txEl>
                                              <p:pRg st="1" end="1"/>
                                            </p:txEl>
                                          </p:spTgt>
                                        </p:tgtEl>
                                      </p:cBhvr>
                                    </p:animEffect>
                                  </p:childTnLst>
                                </p:cTn>
                              </p:par>
                              <p:par>
                                <p:cTn id="39" presetID="22" presetClass="entr" presetSubtype="4" fill="hold" nodeType="withEffect">
                                  <p:stCondLst>
                                    <p:cond delay="0"/>
                                  </p:stCondLst>
                                  <p:childTnLst>
                                    <p:set>
                                      <p:cBhvr>
                                        <p:cTn id="40" dur="1" fill="hold">
                                          <p:stCondLst>
                                            <p:cond delay="0"/>
                                          </p:stCondLst>
                                        </p:cTn>
                                        <p:tgtEl>
                                          <p:spTgt spid="8">
                                            <p:txEl>
                                              <p:pRg st="2" end="2"/>
                                            </p:txEl>
                                          </p:spTgt>
                                        </p:tgtEl>
                                        <p:attrNameLst>
                                          <p:attrName>style.visibility</p:attrName>
                                        </p:attrNameLst>
                                      </p:cBhvr>
                                      <p:to>
                                        <p:strVal val="visible"/>
                                      </p:to>
                                    </p:set>
                                    <p:animEffect transition="in" filter="wipe(down)">
                                      <p:cBhvr>
                                        <p:cTn id="41" dur="2000"/>
                                        <p:tgtEl>
                                          <p:spTgt spid="8">
                                            <p:txEl>
                                              <p:pRg st="2" end="2"/>
                                            </p:txEl>
                                          </p:spTgt>
                                        </p:tgtEl>
                                      </p:cBhvr>
                                    </p:animEffect>
                                  </p:childTnLst>
                                </p:cTn>
                              </p:par>
                              <p:par>
                                <p:cTn id="42" presetID="22" presetClass="entr" presetSubtype="4" fill="hold" nodeType="withEffect">
                                  <p:stCondLst>
                                    <p:cond delay="0"/>
                                  </p:stCondLst>
                                  <p:childTnLst>
                                    <p:set>
                                      <p:cBhvr>
                                        <p:cTn id="43" dur="1" fill="hold">
                                          <p:stCondLst>
                                            <p:cond delay="0"/>
                                          </p:stCondLst>
                                        </p:cTn>
                                        <p:tgtEl>
                                          <p:spTgt spid="8">
                                            <p:txEl>
                                              <p:pRg st="3" end="3"/>
                                            </p:txEl>
                                          </p:spTgt>
                                        </p:tgtEl>
                                        <p:attrNameLst>
                                          <p:attrName>style.visibility</p:attrName>
                                        </p:attrNameLst>
                                      </p:cBhvr>
                                      <p:to>
                                        <p:strVal val="visible"/>
                                      </p:to>
                                    </p:set>
                                    <p:animEffect transition="in" filter="wipe(down)">
                                      <p:cBhvr>
                                        <p:cTn id="44" dur="2000"/>
                                        <p:tgtEl>
                                          <p:spTgt spid="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9">
                                            <p:txEl>
                                              <p:pRg st="0" end="0"/>
                                            </p:txEl>
                                          </p:spTgt>
                                        </p:tgtEl>
                                        <p:attrNameLst>
                                          <p:attrName>style.visibility</p:attrName>
                                        </p:attrNameLst>
                                      </p:cBhvr>
                                      <p:to>
                                        <p:strVal val="visible"/>
                                      </p:to>
                                    </p:set>
                                    <p:animEffect transition="in" filter="wipe(down)">
                                      <p:cBhvr>
                                        <p:cTn id="49" dur="2000"/>
                                        <p:tgtEl>
                                          <p:spTgt spid="9">
                                            <p:txEl>
                                              <p:pRg st="0" end="0"/>
                                            </p:txEl>
                                          </p:spTgt>
                                        </p:tgtEl>
                                      </p:cBhvr>
                                    </p:animEffect>
                                  </p:childTnLst>
                                </p:cTn>
                              </p:par>
                              <p:par>
                                <p:cTn id="50" presetID="22" presetClass="entr" presetSubtype="4" fill="hold" nodeType="withEffect">
                                  <p:stCondLst>
                                    <p:cond delay="0"/>
                                  </p:stCondLst>
                                  <p:childTnLst>
                                    <p:set>
                                      <p:cBhvr>
                                        <p:cTn id="51" dur="1" fill="hold">
                                          <p:stCondLst>
                                            <p:cond delay="0"/>
                                          </p:stCondLst>
                                        </p:cTn>
                                        <p:tgtEl>
                                          <p:spTgt spid="9">
                                            <p:txEl>
                                              <p:pRg st="1" end="1"/>
                                            </p:txEl>
                                          </p:spTgt>
                                        </p:tgtEl>
                                        <p:attrNameLst>
                                          <p:attrName>style.visibility</p:attrName>
                                        </p:attrNameLst>
                                      </p:cBhvr>
                                      <p:to>
                                        <p:strVal val="visible"/>
                                      </p:to>
                                    </p:set>
                                    <p:animEffect transition="in" filter="wipe(down)">
                                      <p:cBhvr>
                                        <p:cTn id="52" dur="2000"/>
                                        <p:tgtEl>
                                          <p:spTgt spid="9">
                                            <p:txEl>
                                              <p:pRg st="1" end="1"/>
                                            </p:txEl>
                                          </p:spTgt>
                                        </p:tgtEl>
                                      </p:cBhvr>
                                    </p:animEffect>
                                  </p:childTnLst>
                                </p:cTn>
                              </p:par>
                              <p:par>
                                <p:cTn id="53" presetID="22" presetClass="entr" presetSubtype="4" fill="hold" nodeType="withEffect">
                                  <p:stCondLst>
                                    <p:cond delay="0"/>
                                  </p:stCondLst>
                                  <p:childTnLst>
                                    <p:set>
                                      <p:cBhvr>
                                        <p:cTn id="54" dur="1" fill="hold">
                                          <p:stCondLst>
                                            <p:cond delay="0"/>
                                          </p:stCondLst>
                                        </p:cTn>
                                        <p:tgtEl>
                                          <p:spTgt spid="1031"/>
                                        </p:tgtEl>
                                        <p:attrNameLst>
                                          <p:attrName>style.visibility</p:attrName>
                                        </p:attrNameLst>
                                      </p:cBhvr>
                                      <p:to>
                                        <p:strVal val="visible"/>
                                      </p:to>
                                    </p:set>
                                    <p:animEffect transition="in" filter="wipe(down)">
                                      <p:cBhvr>
                                        <p:cTn id="55" dur="20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098" name="Picture 2" descr="Image result for durham botanic garden"/>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496" y="932527"/>
            <a:ext cx="1296144" cy="1200329"/>
          </a:xfrm>
          <a:prstGeom prst="rect">
            <a:avLst/>
          </a:prstGeom>
          <a:noFill/>
          <a:effectLst>
            <a:outerShdw blurRad="76200" dir="18900000" sy="23000" kx="-1200000" algn="bl" rotWithShape="0">
              <a:prstClr val="black"/>
            </a:outerShdw>
          </a:effectLst>
        </p:spPr>
        <p:txBody>
          <a:bodyPr wrap="square" rtlCol="0">
            <a:spAutoFit/>
          </a:bodyPr>
          <a:lstStyle/>
          <a:p>
            <a:pPr algn="ctr"/>
            <a:r>
              <a:rPr lang="en-GB" sz="7200" b="1" dirty="0" smtClean="0">
                <a:solidFill>
                  <a:schemeClr val="bg1"/>
                </a:solidFill>
                <a:effectLst>
                  <a:outerShdw blurRad="60007" dist="200025" dir="15000000" sy="30000" kx="-1800000" algn="bl" rotWithShape="0">
                    <a:prstClr val="black">
                      <a:alpha val="55000"/>
                    </a:prstClr>
                  </a:outerShdw>
                </a:effectLst>
                <a:latin typeface="Arial Rounded MT Bold" panose="020F0704030504030204" pitchFamily="34" charset="0"/>
              </a:rPr>
              <a:t>6.</a:t>
            </a:r>
            <a:endParaRPr lang="en-GB" sz="7200" b="1" dirty="0">
              <a:solidFill>
                <a:schemeClr val="bg1"/>
              </a:solidFill>
              <a:effectLst>
                <a:outerShdw blurRad="60007" dist="200025" dir="15000000" sy="30000" kx="-1800000" algn="bl" rotWithShape="0">
                  <a:prstClr val="black">
                    <a:alpha val="55000"/>
                  </a:prstClr>
                </a:outerShdw>
              </a:effectLst>
              <a:latin typeface="Arial Rounded MT Bold" panose="020F0704030504030204" pitchFamily="34" charset="0"/>
            </a:endParaRPr>
          </a:p>
        </p:txBody>
      </p:sp>
      <p:sp>
        <p:nvSpPr>
          <p:cNvPr id="6" name="TextBox 5"/>
          <p:cNvSpPr txBox="1"/>
          <p:nvPr/>
        </p:nvSpPr>
        <p:spPr>
          <a:xfrm>
            <a:off x="2964425" y="1412776"/>
            <a:ext cx="5784039" cy="769441"/>
          </a:xfrm>
          <a:prstGeom prst="rect">
            <a:avLst/>
          </a:prstGeom>
          <a:noFill/>
          <a:effectLst>
            <a:outerShdw blurRad="76200" dir="18900000" sy="23000" kx="-1200000" algn="bl" rotWithShape="0">
              <a:prstClr val="black"/>
            </a:outerShdw>
          </a:effectLst>
        </p:spPr>
        <p:txBody>
          <a:bodyPr wrap="square" rtlCol="0">
            <a:spAutoFit/>
          </a:bodyPr>
          <a:lstStyle/>
          <a:p>
            <a:pPr algn="ctr"/>
            <a:r>
              <a:rPr lang="en-GB" sz="4400" b="1" dirty="0" smtClean="0">
                <a:solidFill>
                  <a:schemeClr val="bg1"/>
                </a:solidFill>
                <a:effectLst>
                  <a:outerShdw blurRad="60007" dist="200025" dir="15000000" sy="30000" kx="-1800000" algn="bl" rotWithShape="0">
                    <a:prstClr val="black">
                      <a:alpha val="55000"/>
                    </a:prstClr>
                  </a:outerShdw>
                </a:effectLst>
                <a:latin typeface="Arial Rounded MT Bold" panose="020F0704030504030204" pitchFamily="34" charset="0"/>
              </a:rPr>
              <a:t>TRUE OR FALSE: </a:t>
            </a:r>
            <a:endParaRPr lang="en-GB" sz="4400" b="1" dirty="0">
              <a:solidFill>
                <a:schemeClr val="bg1"/>
              </a:solidFill>
              <a:effectLst>
                <a:outerShdw blurRad="60007" dist="200025" dir="15000000" sy="30000" kx="-1800000" algn="bl" rotWithShape="0">
                  <a:prstClr val="black">
                    <a:alpha val="55000"/>
                  </a:prstClr>
                </a:outerShdw>
              </a:effectLst>
              <a:latin typeface="Arial Rounded MT Bold" panose="020F0704030504030204" pitchFamily="34" charset="0"/>
            </a:endParaRPr>
          </a:p>
        </p:txBody>
      </p:sp>
      <p:sp>
        <p:nvSpPr>
          <p:cNvPr id="7" name="TextBox 6"/>
          <p:cNvSpPr txBox="1"/>
          <p:nvPr/>
        </p:nvSpPr>
        <p:spPr>
          <a:xfrm>
            <a:off x="2964425" y="2132856"/>
            <a:ext cx="5856047" cy="1631216"/>
          </a:xfrm>
          <a:prstGeom prst="rect">
            <a:avLst/>
          </a:prstGeom>
          <a:noFill/>
          <a:effectLst>
            <a:outerShdw blurRad="76200" dir="18900000" sy="23000" kx="-1200000" algn="bl" rotWithShape="0">
              <a:prstClr val="black"/>
            </a:outerShdw>
          </a:effectLst>
        </p:spPr>
        <p:txBody>
          <a:bodyPr wrap="square" rtlCol="0">
            <a:spAutoFit/>
          </a:bodyPr>
          <a:lstStyle/>
          <a:p>
            <a:pPr algn="ctr"/>
            <a:r>
              <a:rPr lang="en-GB" sz="2800" b="1" dirty="0" smtClean="0">
                <a:solidFill>
                  <a:schemeClr val="bg1"/>
                </a:solidFill>
                <a:effectLst>
                  <a:outerShdw blurRad="60007" dist="200025" dir="15000000" sy="30000" kx="-1800000" algn="bl" rotWithShape="0">
                    <a:prstClr val="black">
                      <a:alpha val="55000"/>
                    </a:prstClr>
                  </a:outerShdw>
                </a:effectLst>
                <a:latin typeface="Arial Rounded MT Bold" panose="020F0704030504030204" pitchFamily="34" charset="0"/>
              </a:rPr>
              <a:t>Our Giant Amazon Water </a:t>
            </a:r>
          </a:p>
          <a:p>
            <a:pPr algn="ctr"/>
            <a:r>
              <a:rPr lang="en-GB" sz="3200" b="1" dirty="0" smtClean="0">
                <a:solidFill>
                  <a:schemeClr val="bg1"/>
                </a:solidFill>
                <a:effectLst>
                  <a:outerShdw blurRad="60007" dist="200025" dir="15000000" sy="30000" kx="-1800000" algn="bl" rotWithShape="0">
                    <a:prstClr val="black">
                      <a:alpha val="55000"/>
                    </a:prstClr>
                  </a:outerShdw>
                </a:effectLst>
                <a:latin typeface="Arial Rounded MT Bold" panose="020F0704030504030204" pitchFamily="34" charset="0"/>
              </a:rPr>
              <a:t>Lily is strong enough </a:t>
            </a:r>
          </a:p>
          <a:p>
            <a:pPr algn="ctr"/>
            <a:r>
              <a:rPr lang="en-GB" sz="4000" b="1" dirty="0" smtClean="0">
                <a:solidFill>
                  <a:schemeClr val="bg1"/>
                </a:solidFill>
                <a:effectLst>
                  <a:outerShdw blurRad="60007" dist="200025" dir="15000000" sy="30000" kx="-1800000" algn="bl" rotWithShape="0">
                    <a:prstClr val="black">
                      <a:alpha val="55000"/>
                    </a:prstClr>
                  </a:outerShdw>
                </a:effectLst>
                <a:latin typeface="Arial Rounded MT Bold" panose="020F0704030504030204" pitchFamily="34" charset="0"/>
              </a:rPr>
              <a:t>for a</a:t>
            </a:r>
            <a:endParaRPr lang="en-GB" sz="4000" b="1" dirty="0">
              <a:solidFill>
                <a:schemeClr val="bg1"/>
              </a:solidFill>
              <a:effectLst>
                <a:outerShdw blurRad="60007" dist="200025" dir="15000000" sy="30000" kx="-1800000" algn="bl" rotWithShape="0">
                  <a:prstClr val="black">
                    <a:alpha val="55000"/>
                  </a:prstClr>
                </a:outerShdw>
              </a:effectLst>
              <a:latin typeface="Arial Rounded MT Bold" panose="020F0704030504030204" pitchFamily="34" charset="0"/>
            </a:endParaRPr>
          </a:p>
        </p:txBody>
      </p:sp>
      <p:sp>
        <p:nvSpPr>
          <p:cNvPr id="8" name="TextBox 7"/>
          <p:cNvSpPr txBox="1"/>
          <p:nvPr/>
        </p:nvSpPr>
        <p:spPr>
          <a:xfrm>
            <a:off x="4283968" y="4300061"/>
            <a:ext cx="4608512" cy="2585323"/>
          </a:xfrm>
          <a:prstGeom prst="rect">
            <a:avLst/>
          </a:prstGeom>
          <a:noFill/>
          <a:effectLst>
            <a:outerShdw blurRad="76200" dir="18900000" sy="23000" kx="-1200000" algn="bl" rotWithShape="0">
              <a:prstClr val="black"/>
            </a:outerShdw>
          </a:effectLst>
        </p:spPr>
        <p:txBody>
          <a:bodyPr wrap="square" rtlCol="0">
            <a:spAutoFit/>
          </a:bodyPr>
          <a:lstStyle/>
          <a:p>
            <a:pPr algn="ctr"/>
            <a:r>
              <a:rPr lang="en-GB" sz="4800" b="1" dirty="0">
                <a:solidFill>
                  <a:schemeClr val="bg1"/>
                </a:solidFill>
                <a:effectLst>
                  <a:outerShdw blurRad="60007" dist="200025" dir="15000000" sx="85000" sy="85000" kx="-1800000" algn="bl" rotWithShape="0">
                    <a:prstClr val="black">
                      <a:alpha val="55000"/>
                    </a:prstClr>
                  </a:outerShdw>
                </a:effectLst>
                <a:latin typeface="Arial Rounded MT Bold" panose="020F0704030504030204" pitchFamily="34" charset="0"/>
              </a:rPr>
              <a:t>b</a:t>
            </a:r>
            <a:r>
              <a:rPr lang="en-GB" sz="4800" b="1" dirty="0" smtClean="0">
                <a:solidFill>
                  <a:schemeClr val="bg1"/>
                </a:solidFill>
                <a:effectLst>
                  <a:outerShdw blurRad="60007" dist="200025" dir="15000000" sx="85000" sy="85000" kx="-1800000" algn="bl" rotWithShape="0">
                    <a:prstClr val="black">
                      <a:alpha val="55000"/>
                    </a:prstClr>
                  </a:outerShdw>
                </a:effectLst>
                <a:latin typeface="Arial Rounded MT Bold" panose="020F0704030504030204" pitchFamily="34" charset="0"/>
              </a:rPr>
              <a:t>aby to sit on </a:t>
            </a:r>
            <a:r>
              <a:rPr lang="en-GB" sz="5400" b="1" dirty="0" smtClean="0">
                <a:solidFill>
                  <a:schemeClr val="bg1"/>
                </a:solidFill>
                <a:effectLst>
                  <a:outerShdw blurRad="60007" dist="200025" dir="15000000" sx="85000" sy="85000" kx="-1800000" algn="bl" rotWithShape="0">
                    <a:prstClr val="black">
                      <a:alpha val="55000"/>
                    </a:prstClr>
                  </a:outerShdw>
                </a:effectLst>
                <a:latin typeface="Arial Rounded MT Bold" panose="020F0704030504030204" pitchFamily="34" charset="0"/>
              </a:rPr>
              <a:t>one of the </a:t>
            </a:r>
            <a:r>
              <a:rPr lang="en-GB" sz="6000" b="1" dirty="0" smtClean="0">
                <a:solidFill>
                  <a:schemeClr val="bg1"/>
                </a:solidFill>
                <a:effectLst>
                  <a:outerShdw blurRad="60007" dist="200025" dir="15000000" sx="85000" sy="85000" kx="-1800000" algn="bl" rotWithShape="0">
                    <a:prstClr val="black">
                      <a:alpha val="55000"/>
                    </a:prstClr>
                  </a:outerShdw>
                </a:effectLst>
                <a:latin typeface="Arial Rounded MT Bold" panose="020F0704030504030204" pitchFamily="34" charset="0"/>
              </a:rPr>
              <a:t>leaves.</a:t>
            </a:r>
            <a:endParaRPr lang="en-GB" sz="6000" b="1" dirty="0">
              <a:solidFill>
                <a:schemeClr val="bg1"/>
              </a:solidFill>
              <a:effectLst>
                <a:outerShdw blurRad="60007" dist="200025" dir="15000000" sx="85000" sy="85000" kx="-1800000" algn="bl" rotWithShape="0">
                  <a:prstClr val="black">
                    <a:alpha val="55000"/>
                  </a:prstClr>
                </a:outerShdw>
              </a:effectLst>
              <a:latin typeface="Arial Rounded MT Bold" panose="020F0704030504030204" pitchFamily="34" charset="0"/>
            </a:endParaRPr>
          </a:p>
        </p:txBody>
      </p:sp>
      <p:pic>
        <p:nvPicPr>
          <p:cNvPr id="4108" name="Picture 12" descr="Image result for baby 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7" b="100000" l="10000" r="90000">
                        <a14:backgroundMark x1="24375" y1="93402" x2="28646" y2="95876"/>
                        <a14:backgroundMark x1="34688" y1="87629" x2="36146" y2="87629"/>
                        <a14:backgroundMark x1="51250" y1="61237" x2="53125" y2="63299"/>
                        <a14:backgroundMark x1="53125" y1="68660" x2="53125" y2="68660"/>
                      </a14:backgroundRemoval>
                    </a14:imgEffect>
                  </a14:imgLayer>
                </a14:imgProps>
              </a:ext>
              <a:ext uri="{28A0092B-C50C-407E-A947-70E740481C1C}">
                <a14:useLocalDpi xmlns:a14="http://schemas.microsoft.com/office/drawing/2010/main" val="0"/>
              </a:ext>
            </a:extLst>
          </a:blip>
          <a:srcRect l="17969" r="38524"/>
          <a:stretch/>
        </p:blipFill>
        <p:spPr bwMode="auto">
          <a:xfrm>
            <a:off x="116342" y="3154942"/>
            <a:ext cx="2223410" cy="2722330"/>
          </a:xfrm>
          <a:prstGeom prst="rect">
            <a:avLst/>
          </a:prstGeom>
          <a:noFill/>
          <a:effectLst>
            <a:outerShdw blurRad="76200" dir="21540000" sx="90000" sy="90000" kx="12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5242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wipe(down)">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down)">
                                      <p:cBhvr>
                                        <p:cTn id="15" dur="500"/>
                                        <p:tgtEl>
                                          <p:spTgt spid="7">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wipe(down)">
                                      <p:cBhvr>
                                        <p:cTn id="18" dur="500"/>
                                        <p:tgtEl>
                                          <p:spTgt spid="7">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wipe(down)">
                                      <p:cBhvr>
                                        <p:cTn id="21" dur="500"/>
                                        <p:tgtEl>
                                          <p:spTgt spid="7">
                                            <p:txEl>
                                              <p:pRg st="2" end="2"/>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wipe(down)">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108"/>
                                        </p:tgtEl>
                                        <p:attrNameLst>
                                          <p:attrName>style.visibility</p:attrName>
                                        </p:attrNameLst>
                                      </p:cBhvr>
                                      <p:to>
                                        <p:strVal val="visible"/>
                                      </p:to>
                                    </p:set>
                                    <p:animEffect transition="in" filter="fade">
                                      <p:cBhvr>
                                        <p:cTn id="29" dur="500"/>
                                        <p:tgtEl>
                                          <p:spTgt spid="4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32000">
              <a:srgbClr val="C00000"/>
            </a:gs>
            <a:gs pos="100000">
              <a:schemeClr val="tx1"/>
            </a:gs>
          </a:gsLst>
          <a:lin ang="5400000" scaled="0"/>
        </a:gradFill>
        <a:effectLst/>
      </p:bgPr>
    </p:bg>
    <p:spTree>
      <p:nvGrpSpPr>
        <p:cNvPr id="1" name=""/>
        <p:cNvGrpSpPr/>
        <p:nvPr/>
      </p:nvGrpSpPr>
      <p:grpSpPr>
        <a:xfrm>
          <a:off x="0" y="0"/>
          <a:ext cx="0" cy="0"/>
          <a:chOff x="0" y="0"/>
          <a:chExt cx="0" cy="0"/>
        </a:xfrm>
      </p:grpSpPr>
      <p:pic>
        <p:nvPicPr>
          <p:cNvPr id="3074" name="Picture 2" descr="Image result for venus fly trap 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89665" y="3501008"/>
            <a:ext cx="4288895" cy="3185065"/>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Image result for pitcher plan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89664" y="188640"/>
            <a:ext cx="4288895" cy="3079522"/>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pic>
        <p:nvPicPr>
          <p:cNvPr id="3078" name="Picture 6" descr="Image result for drosera"/>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6495" y="3501008"/>
            <a:ext cx="4246752" cy="3185065"/>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79512" y="145663"/>
            <a:ext cx="4273735" cy="3139321"/>
          </a:xfrm>
          <a:prstGeom prst="rect">
            <a:avLst/>
          </a:prstGeom>
          <a:noFill/>
        </p:spPr>
        <p:txBody>
          <a:bodyPr wrap="square" rtlCol="0">
            <a:spAutoFit/>
          </a:bodyPr>
          <a:lstStyle/>
          <a:p>
            <a:pPr algn="ctr"/>
            <a:r>
              <a:rPr lang="en-GB" sz="6600" b="1" dirty="0" smtClean="0">
                <a:solidFill>
                  <a:schemeClr val="bg1"/>
                </a:solidFill>
                <a:effectLst>
                  <a:outerShdw blurRad="38100" dist="38100" dir="2700000" algn="tl">
                    <a:srgbClr val="000000"/>
                  </a:outerShdw>
                </a:effectLst>
                <a:latin typeface="Chiller" panose="04020404031007020602" pitchFamily="82" charset="0"/>
              </a:rPr>
              <a:t>7. How do these plants get </a:t>
            </a:r>
          </a:p>
          <a:p>
            <a:pPr algn="ctr"/>
            <a:r>
              <a:rPr lang="en-GB" sz="6600" b="1" dirty="0" smtClean="0">
                <a:solidFill>
                  <a:schemeClr val="bg1"/>
                </a:solidFill>
                <a:effectLst>
                  <a:outerShdw blurRad="38100" dist="38100" dir="2700000" algn="tl">
                    <a:srgbClr val="000000"/>
                  </a:outerShdw>
                </a:effectLst>
                <a:latin typeface="Chiller" panose="04020404031007020602" pitchFamily="82" charset="0"/>
              </a:rPr>
              <a:t>their food?</a:t>
            </a:r>
            <a:endParaRPr lang="en-GB" sz="6600" b="1" dirty="0">
              <a:solidFill>
                <a:schemeClr val="bg1"/>
              </a:solidFill>
              <a:effectLst>
                <a:outerShdw blurRad="38100" dist="38100" dir="2700000" algn="tl">
                  <a:srgbClr val="000000"/>
                </a:outerShdw>
              </a:effectLst>
              <a:latin typeface="Chiller" panose="04020404031007020602" pitchFamily="82" charset="0"/>
            </a:endParaRPr>
          </a:p>
        </p:txBody>
      </p:sp>
    </p:spTree>
    <p:extLst>
      <p:ext uri="{BB962C8B-B14F-4D97-AF65-F5344CB8AC3E}">
        <p14:creationId xmlns:p14="http://schemas.microsoft.com/office/powerpoint/2010/main" val="39276956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fade">
                                      <p:cBhvr>
                                        <p:cTn id="11" dur="500"/>
                                        <p:tgtEl>
                                          <p:spTgt spid="307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78"/>
                                        </p:tgtEl>
                                        <p:attrNameLst>
                                          <p:attrName>style.visibility</p:attrName>
                                        </p:attrNameLst>
                                      </p:cBhvr>
                                      <p:to>
                                        <p:strVal val="visible"/>
                                      </p:to>
                                    </p:set>
                                    <p:animEffect transition="in" filter="fade">
                                      <p:cBhvr>
                                        <p:cTn id="15" dur="500"/>
                                        <p:tgtEl>
                                          <p:spTgt spid="307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122" name="Picture 2" descr="Related image"/>
          <p:cNvPicPr>
            <a:picLocks noChangeAspect="1" noChangeArrowheads="1"/>
          </p:cNvPicPr>
          <p:nvPr/>
        </p:nvPicPr>
        <p:blipFill>
          <a:blip r:embed="rId2" cstate="email">
            <a:extLst>
              <a:ext uri="{BEBA8EAE-BF5A-486C-A8C5-ECC9F3942E4B}">
                <a14:imgProps xmlns:a14="http://schemas.microsoft.com/office/drawing/2010/main">
                  <a14:imgLayer r:embed="rId3">
                    <a14:imgEffect>
                      <a14:colorTemperature colorTemp="11500"/>
                    </a14:imgEffect>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779913" y="3335501"/>
            <a:ext cx="5206920" cy="3477875"/>
          </a:xfrm>
          <a:prstGeom prst="rect">
            <a:avLst/>
          </a:prstGeom>
          <a:noFill/>
        </p:spPr>
        <p:txBody>
          <a:bodyPr wrap="square" rtlCol="0">
            <a:spAutoFit/>
          </a:bodyPr>
          <a:lstStyle/>
          <a:p>
            <a:pPr algn="r"/>
            <a:r>
              <a:rPr lang="en-GB" sz="4400" b="1" dirty="0" smtClean="0">
                <a:solidFill>
                  <a:srgbClr val="FFCC00"/>
                </a:solidFill>
                <a:effectLst>
                  <a:outerShdw blurRad="38100" dist="38100" dir="2700000" algn="tl">
                    <a:srgbClr val="000000"/>
                  </a:outerShdw>
                </a:effectLst>
                <a:latin typeface="Arial Rounded MT Bold" panose="020F0704030504030204" pitchFamily="34" charset="0"/>
              </a:rPr>
              <a:t>     8. What makes it so hard for plants to grow in a ?</a:t>
            </a:r>
          </a:p>
          <a:p>
            <a:pPr algn="r"/>
            <a:r>
              <a:rPr lang="en-GB" sz="3600" b="1" dirty="0" smtClean="0">
                <a:solidFill>
                  <a:srgbClr val="FFCC00"/>
                </a:solidFill>
                <a:effectLst>
                  <a:outerShdw blurRad="38100" dist="38100" dir="2700000" algn="tl">
                    <a:srgbClr val="000000"/>
                  </a:outerShdw>
                </a:effectLst>
                <a:latin typeface="Arial Rounded MT Bold" panose="020F0704030504030204" pitchFamily="34" charset="0"/>
              </a:rPr>
              <a:t>(three answers)</a:t>
            </a:r>
            <a:endParaRPr lang="en-GB" sz="3600" b="1" dirty="0">
              <a:solidFill>
                <a:srgbClr val="FFCC00"/>
              </a:solidFill>
              <a:effectLst>
                <a:outerShdw blurRad="38100" dist="38100" dir="2700000" algn="tl">
                  <a:srgbClr val="000000"/>
                </a:outerShdw>
              </a:effectLst>
              <a:latin typeface="Arial Rounded MT Bold" panose="020F0704030504030204" pitchFamily="34" charset="0"/>
            </a:endParaRPr>
          </a:p>
        </p:txBody>
      </p:sp>
      <p:pic>
        <p:nvPicPr>
          <p:cNvPr id="4098" name="Picture 2" descr="Related imag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6553150" y="5301208"/>
            <a:ext cx="2051298" cy="98422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76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835</TotalTime>
  <Words>1003</Words>
  <Application>Microsoft Office PowerPoint</Application>
  <PresentationFormat>On-screen Show (4:3)</PresentationFormat>
  <Paragraphs>158</Paragraphs>
  <Slides>33</Slides>
  <Notes>1</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Durham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ELLWOOD, DAVID</dc:creator>
  <cp:lastModifiedBy>ELLWOOD, DAVID</cp:lastModifiedBy>
  <cp:revision>60</cp:revision>
  <dcterms:created xsi:type="dcterms:W3CDTF">2017-08-16T09:10:19Z</dcterms:created>
  <dcterms:modified xsi:type="dcterms:W3CDTF">2017-08-18T12:51:18Z</dcterms:modified>
</cp:coreProperties>
</file>